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9" r:id="rId5"/>
    <p:sldMasterId id="2147483720" r:id="rId6"/>
  </p:sldMasterIdLst>
  <p:notesMasterIdLst>
    <p:notesMasterId r:id="rId27"/>
  </p:notesMasterIdLst>
  <p:sldIdLst>
    <p:sldId id="371" r:id="rId7"/>
    <p:sldId id="391" r:id="rId8"/>
    <p:sldId id="392" r:id="rId9"/>
    <p:sldId id="271" r:id="rId10"/>
    <p:sldId id="403" r:id="rId11"/>
    <p:sldId id="367" r:id="rId12"/>
    <p:sldId id="401" r:id="rId13"/>
    <p:sldId id="374" r:id="rId14"/>
    <p:sldId id="404" r:id="rId15"/>
    <p:sldId id="376" r:id="rId16"/>
    <p:sldId id="377" r:id="rId17"/>
    <p:sldId id="405" r:id="rId18"/>
    <p:sldId id="375" r:id="rId19"/>
    <p:sldId id="408" r:id="rId20"/>
    <p:sldId id="410" r:id="rId21"/>
    <p:sldId id="384" r:id="rId22"/>
    <p:sldId id="260" r:id="rId23"/>
    <p:sldId id="264" r:id="rId24"/>
    <p:sldId id="387" r:id="rId25"/>
    <p:sldId id="3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AD1D95D-FF1F-4226-9979-0D10E43DBF08}">
          <p14:sldIdLst>
            <p14:sldId id="371"/>
            <p14:sldId id="391"/>
            <p14:sldId id="392"/>
          </p14:sldIdLst>
        </p14:section>
        <p14:section name="Mod/Speaker Options" id="{D30829EB-F187-4856-A8BF-E951A2E39726}">
          <p14:sldIdLst>
            <p14:sldId id="271"/>
            <p14:sldId id="403"/>
            <p14:sldId id="367"/>
            <p14:sldId id="401"/>
          </p14:sldIdLst>
        </p14:section>
        <p14:section name="Main Content" id="{D0D9D917-0F9D-4B97-A809-6697EF120B6B}">
          <p14:sldIdLst>
            <p14:sldId id="374"/>
            <p14:sldId id="404"/>
            <p14:sldId id="376"/>
            <p14:sldId id="377"/>
            <p14:sldId id="405"/>
            <p14:sldId id="375"/>
          </p14:sldIdLst>
        </p14:section>
        <p14:section name="Conclusion" id="{045EAFC8-B04A-4F0A-9EE1-873D07C97591}">
          <p14:sldIdLst>
            <p14:sldId id="408"/>
            <p14:sldId id="410"/>
            <p14:sldId id="384"/>
            <p14:sldId id="260"/>
            <p14:sldId id="264"/>
            <p14:sldId id="387"/>
            <p14:sldId id="3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5912C0-8CCF-259F-C50C-3BC04F9813F2}" name="Kim Nawrocki" initials="KN" userId="S::knawrocki@wiche.edu::de6ae20f-371f-49c5-b513-b4ec07ff3c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BEB90"/>
    <a:srgbClr val="869BAD"/>
    <a:srgbClr val="D4D9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CCF275-F023-CF79-4777-4B10943F1E30}" v="24" dt="2026-03-03T20:20:25.058"/>
    <p1510:client id="{38C13994-9094-49EE-AE82-C339B990C110}" v="164" dt="2026-03-04T18:03:51.600"/>
    <p1510:client id="{9270EA3C-AF27-4622-8C63-874EBA4A4A86}" v="1" dt="2026-03-04T18:07:27.085"/>
    <p1510:client id="{C6C1A7F1-83A0-6750-4BC8-F55DE6EDFF43}" v="192" dt="2026-03-03T21:19:41.938"/>
    <p1510:client id="{DF345017-0D45-9382-A385-95D8F105421F}" v="170" dt="2026-03-03T22:18:16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86" y="-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Nawrocki" userId="de6ae20f-371f-49c5-b513-b4ec07ff3c6e" providerId="ADAL" clId="{BE7065F7-FC72-42CC-AB98-74CDFD3C916E}"/>
    <pc:docChg chg="custSel modSld">
      <pc:chgData name="Kim Nawrocki" userId="de6ae20f-371f-49c5-b513-b4ec07ff3c6e" providerId="ADAL" clId="{BE7065F7-FC72-42CC-AB98-74CDFD3C916E}" dt="2026-03-04T18:07:27.085" v="1"/>
      <pc:docMkLst>
        <pc:docMk/>
      </pc:docMkLst>
      <pc:sldChg chg="addSp delSp modSp mod">
        <pc:chgData name="Kim Nawrocki" userId="de6ae20f-371f-49c5-b513-b4ec07ff3c6e" providerId="ADAL" clId="{BE7065F7-FC72-42CC-AB98-74CDFD3C916E}" dt="2026-03-04T18:07:27.085" v="1"/>
        <pc:sldMkLst>
          <pc:docMk/>
          <pc:sldMk cId="84579246" sldId="392"/>
        </pc:sldMkLst>
        <pc:picChg chg="add mod">
          <ac:chgData name="Kim Nawrocki" userId="de6ae20f-371f-49c5-b513-b4ec07ff3c6e" providerId="ADAL" clId="{BE7065F7-FC72-42CC-AB98-74CDFD3C916E}" dt="2026-03-04T18:07:27.085" v="1"/>
          <ac:picMkLst>
            <pc:docMk/>
            <pc:sldMk cId="84579246" sldId="392"/>
            <ac:picMk id="3" creationId="{098128DF-3519-3290-C70F-35BB8FFD89BB}"/>
          </ac:picMkLst>
        </pc:picChg>
        <pc:picChg chg="del">
          <ac:chgData name="Kim Nawrocki" userId="de6ae20f-371f-49c5-b513-b4ec07ff3c6e" providerId="ADAL" clId="{BE7065F7-FC72-42CC-AB98-74CDFD3C916E}" dt="2026-03-04T18:07:26.904" v="0" actId="478"/>
          <ac:picMkLst>
            <pc:docMk/>
            <pc:sldMk cId="84579246" sldId="392"/>
            <ac:picMk id="10" creationId="{88D8596F-49CA-FD2F-7E55-96B254C5F85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7C5B3-3652-4D3A-B1AC-033081BE249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3BD6F-28B8-44B3-97C0-BC755065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6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3BD6F-28B8-44B3-97C0-BC75506590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927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5F28E-42A2-CF5B-1736-EB60B40F9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E54DD6-57A8-B48B-31BE-2E6F6EB9EF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13DD54-F1E3-313E-901B-863AAEC09D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1BA6F-11DF-D394-15BA-08C48DE0B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3BD6F-28B8-44B3-97C0-BC75506590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380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3BD6F-28B8-44B3-97C0-BC75506590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872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3BD6F-28B8-44B3-97C0-BC75506590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657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B4375-15A8-D1B7-414E-9FB77E001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68B045-7B57-92A6-C3B6-A818DDE03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8A11BF-C800-5F3B-A816-27158A15A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A9924-6549-5068-8F60-6DA022CE7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3BD6F-28B8-44B3-97C0-BC75506590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74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3BD6F-28B8-44B3-97C0-BC75506590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60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3BD6F-28B8-44B3-97C0-BC75506590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886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3BD6F-28B8-44B3-97C0-BC75506590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668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3BD6F-28B8-44B3-97C0-BC75506590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83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E1FA3-94D6-9B44-DA85-63558CCD9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95BBA-DA9F-B3ED-C144-F32B9EFEF7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E58FC-51F0-D8B7-8019-B1E9E48F8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8E806-0355-71AC-438A-33E84A4CC4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3BD6F-28B8-44B3-97C0-BC75506590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61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3BD6F-28B8-44B3-97C0-BC75506590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54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ed Background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D9FECA7B-5C10-EC18-B585-415717172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457430" y="-914400"/>
            <a:ext cx="3569792" cy="3657600"/>
          </a:xfrm>
          <a:custGeom>
            <a:avLst/>
            <a:gdLst/>
            <a:ahLst/>
            <a:cxnLst/>
            <a:rect l="l" t="t" r="r" b="b"/>
            <a:pathLst>
              <a:path w="5166903" h="5293996">
                <a:moveTo>
                  <a:pt x="0" y="0"/>
                </a:moveTo>
                <a:lnTo>
                  <a:pt x="5166903" y="0"/>
                </a:lnTo>
                <a:lnTo>
                  <a:pt x="5166903" y="5293996"/>
                </a:lnTo>
                <a:lnTo>
                  <a:pt x="0" y="529399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42AA6D5D-B234-59DA-639A-D0C753E6E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-286331" y="3342063"/>
            <a:ext cx="892448" cy="914400"/>
          </a:xfrm>
          <a:custGeom>
            <a:avLst/>
            <a:gdLst/>
            <a:ahLst/>
            <a:cxnLst/>
            <a:rect l="l" t="t" r="r" b="b"/>
            <a:pathLst>
              <a:path w="1193591" h="1222950">
                <a:moveTo>
                  <a:pt x="0" y="0"/>
                </a:moveTo>
                <a:lnTo>
                  <a:pt x="1193591" y="0"/>
                </a:lnTo>
                <a:lnTo>
                  <a:pt x="1193591" y="1222950"/>
                </a:lnTo>
                <a:lnTo>
                  <a:pt x="0" y="122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93CE2899-AC34-2AC2-A5E8-1E31F5EA3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11856" y="5886572"/>
            <a:ext cx="2231120" cy="2286000"/>
          </a:xfrm>
          <a:custGeom>
            <a:avLst/>
            <a:gdLst/>
            <a:ahLst/>
            <a:cxnLst/>
            <a:rect l="l" t="t" r="r" b="b"/>
            <a:pathLst>
              <a:path w="3545426" h="3632635">
                <a:moveTo>
                  <a:pt x="0" y="0"/>
                </a:moveTo>
                <a:lnTo>
                  <a:pt x="3545427" y="0"/>
                </a:lnTo>
                <a:lnTo>
                  <a:pt x="3545427" y="3632635"/>
                </a:lnTo>
                <a:lnTo>
                  <a:pt x="0" y="363263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4421C95C-E407-3270-3233-836F0DBE1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542380" y="-914400"/>
            <a:ext cx="1784896" cy="1828800"/>
          </a:xfrm>
          <a:custGeom>
            <a:avLst/>
            <a:gdLst/>
            <a:ahLst/>
            <a:cxnLst/>
            <a:rect l="l" t="t" r="r" b="b"/>
            <a:pathLst>
              <a:path w="2754109" h="2821853">
                <a:moveTo>
                  <a:pt x="0" y="0"/>
                </a:moveTo>
                <a:lnTo>
                  <a:pt x="2754108" y="0"/>
                </a:lnTo>
                <a:lnTo>
                  <a:pt x="2754108" y="2821853"/>
                </a:lnTo>
                <a:lnTo>
                  <a:pt x="0" y="28218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B1E71508-CA38-19A8-2317-2FEC0F82B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658600" y="4438076"/>
            <a:ext cx="892448" cy="914400"/>
          </a:xfrm>
          <a:custGeom>
            <a:avLst/>
            <a:gdLst/>
            <a:ahLst/>
            <a:cxnLst/>
            <a:rect l="l" t="t" r="r" b="b"/>
            <a:pathLst>
              <a:path w="1193591" h="1222950">
                <a:moveTo>
                  <a:pt x="0" y="0"/>
                </a:moveTo>
                <a:lnTo>
                  <a:pt x="1193590" y="0"/>
                </a:lnTo>
                <a:lnTo>
                  <a:pt x="1193590" y="1222950"/>
                </a:lnTo>
                <a:lnTo>
                  <a:pt x="0" y="122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7BC54930-E51F-699B-2F40-8C2D93A5A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662" y="165387"/>
            <a:ext cx="806093" cy="2047221"/>
          </a:xfrm>
          <a:custGeom>
            <a:avLst/>
            <a:gdLst/>
            <a:ahLst/>
            <a:cxnLst/>
            <a:rect l="l" t="t" r="r" b="b"/>
            <a:pathLst>
              <a:path w="1209140" h="3070832">
                <a:moveTo>
                  <a:pt x="0" y="0"/>
                </a:moveTo>
                <a:lnTo>
                  <a:pt x="1209141" y="0"/>
                </a:lnTo>
                <a:lnTo>
                  <a:pt x="1209141" y="3070833"/>
                </a:lnTo>
                <a:lnTo>
                  <a:pt x="0" y="30708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9DC6CD2-0B72-2EB2-C593-54449468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-5400000">
            <a:off x="10393320" y="5074195"/>
            <a:ext cx="937690" cy="2381435"/>
          </a:xfrm>
          <a:custGeom>
            <a:avLst/>
            <a:gdLst/>
            <a:ahLst/>
            <a:cxnLst/>
            <a:rect l="l" t="t" r="r" b="b"/>
            <a:pathLst>
              <a:path w="1406535" h="3572152">
                <a:moveTo>
                  <a:pt x="0" y="0"/>
                </a:moveTo>
                <a:lnTo>
                  <a:pt x="1406535" y="0"/>
                </a:lnTo>
                <a:lnTo>
                  <a:pt x="1406535" y="3572153"/>
                </a:lnTo>
                <a:lnTo>
                  <a:pt x="0" y="35721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10CE98B8-AB88-E3CF-E5B7-E49271D13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-5400000">
            <a:off x="7084286" y="-176724"/>
            <a:ext cx="487345" cy="1237703"/>
          </a:xfrm>
          <a:custGeom>
            <a:avLst/>
            <a:gdLst/>
            <a:ahLst/>
            <a:cxnLst/>
            <a:rect l="l" t="t" r="r" b="b"/>
            <a:pathLst>
              <a:path w="731018" h="1856554">
                <a:moveTo>
                  <a:pt x="0" y="0"/>
                </a:moveTo>
                <a:lnTo>
                  <a:pt x="731018" y="0"/>
                </a:lnTo>
                <a:lnTo>
                  <a:pt x="731018" y="1856554"/>
                </a:lnTo>
                <a:lnTo>
                  <a:pt x="0" y="18565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DAA3BA71-8889-90BE-C171-A106BA749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-5400000">
            <a:off x="860430" y="5048224"/>
            <a:ext cx="895840" cy="2433376"/>
          </a:xfrm>
          <a:custGeom>
            <a:avLst/>
            <a:gdLst/>
            <a:ahLst/>
            <a:cxnLst/>
            <a:rect l="l" t="t" r="r" b="b"/>
            <a:pathLst>
              <a:path w="1075454" h="2731311">
                <a:moveTo>
                  <a:pt x="0" y="0"/>
                </a:moveTo>
                <a:lnTo>
                  <a:pt x="1075454" y="0"/>
                </a:lnTo>
                <a:lnTo>
                  <a:pt x="1075454" y="2731311"/>
                </a:lnTo>
                <a:lnTo>
                  <a:pt x="0" y="273131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A920A74-26C6-A824-A701-299F770E925B}"/>
              </a:ext>
            </a:extLst>
          </p:cNvPr>
          <p:cNvSpPr txBox="1">
            <a:spLocks noGrp="1"/>
          </p:cNvSpPr>
          <p:nvPr>
            <p:ph type="title" idx="4294967295" hasCustomPrompt="1"/>
          </p:nvPr>
        </p:nvSpPr>
        <p:spPr>
          <a:xfrm>
            <a:off x="989420" y="1252446"/>
            <a:ext cx="9232232" cy="27038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swald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0000500000000000000" pitchFamily="2" charset="0"/>
                <a:ea typeface="Roboto Slab" pitchFamily="2" charset="0"/>
                <a:cs typeface="+mj-cs"/>
              </a:rPr>
              <a:t>Click to add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4B01E4D9-6501-7C1C-C1F2-406F0A7FC74B}"/>
              </a:ext>
            </a:extLst>
          </p:cNvPr>
          <p:cNvSpPr txBox="1">
            <a:spLocks/>
          </p:cNvSpPr>
          <p:nvPr userDrawn="1"/>
        </p:nvSpPr>
        <p:spPr>
          <a:xfrm>
            <a:off x="989420" y="3961274"/>
            <a:ext cx="10363201" cy="19203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solidFill>
                  <a:schemeClr val="bg1"/>
                </a:solidFill>
              </a:rPr>
              <a:t>DATE</a:t>
            </a:r>
            <a:endParaRPr lang="en-US" sz="2400">
              <a:solidFill>
                <a:schemeClr val="bg1"/>
              </a:solidFill>
            </a:endParaRPr>
          </a:p>
          <a:p>
            <a:pPr marL="0" indent="0">
              <a:buNone/>
            </a:pPr>
            <a:br>
              <a:rPr lang="en-US" sz="16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Click to add text</a:t>
            </a:r>
            <a:endParaRPr lang="en-US" sz="24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FD5A89FB-E2B5-940B-2FFA-750BFE8240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 rot="5400000">
            <a:off x="5836974" y="491640"/>
            <a:ext cx="6858000" cy="5874726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id="{C884A0A5-1F23-6C71-2336-C191B9962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938463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F3CDC-2904-7B57-C1B6-94876E2EC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14" y="71188"/>
            <a:ext cx="11296971" cy="796086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4D0B17-81F4-9D2E-4C07-15F220B4A26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7514" y="1410348"/>
            <a:ext cx="4946643" cy="502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722B2A7-274B-244A-E4C0-6EBBAA5641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92653" y="1410348"/>
            <a:ext cx="4946643" cy="502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93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E4680FC-D595-B99C-ECBA-6E96EF69E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938463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2A8C91-5354-4599-4C38-B58F72FA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14" y="71188"/>
            <a:ext cx="11296971" cy="796086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07F8E-65A0-A1FD-1FFC-A98270A4D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514" y="1407170"/>
            <a:ext cx="5529664" cy="4978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97EBD-052E-31CE-E410-D686FB85D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4820" y="1407169"/>
            <a:ext cx="5545163" cy="497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5826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ol Grey Section Intro">
    <p:bg>
      <p:bgPr>
        <a:solidFill>
          <a:srgbClr val="D4D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F3CDC-2904-7B57-C1B6-94876E2EC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08677"/>
            <a:ext cx="9144000" cy="1920323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4517A-853B-3EA2-F61C-55CC0CC75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98835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  <a:p>
            <a:endParaRPr lang="en-US"/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24025926-6AD2-4A9D-BF63-8CE837518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000" y="3633788"/>
            <a:ext cx="2261045" cy="0"/>
          </a:xfrm>
          <a:prstGeom prst="line">
            <a:avLst/>
          </a:prstGeom>
          <a:ln w="69850" cap="rnd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n>
                <a:solidFill>
                  <a:schemeClr val="accent3"/>
                </a:solidFill>
              </a:ln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17F1CB60-3DF9-AB9F-B9A0-1B47F526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406890" y="4226264"/>
            <a:ext cx="4572000" cy="0"/>
          </a:xfrm>
          <a:prstGeom prst="line">
            <a:avLst/>
          </a:prstGeom>
          <a:solidFill>
            <a:schemeClr val="accent2"/>
          </a:solidFill>
          <a:ln w="28575" cap="rnd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n>
                <a:solidFill>
                  <a:schemeClr val="accent3"/>
                </a:solidFill>
              </a:ln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3BDAAF-1D33-FDA8-7DD8-A853834D0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01450" y="540729"/>
            <a:ext cx="182880" cy="786974"/>
            <a:chOff x="17161731" y="769620"/>
            <a:chExt cx="182880" cy="786974"/>
          </a:xfrm>
          <a:solidFill>
            <a:schemeClr val="accent3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49E2408-7713-A98E-42A3-FD0742638DE6}"/>
                </a:ext>
              </a:extLst>
            </p:cNvPr>
            <p:cNvSpPr/>
            <p:nvPr/>
          </p:nvSpPr>
          <p:spPr>
            <a:xfrm>
              <a:off x="17161731" y="769620"/>
              <a:ext cx="182880" cy="182880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8AF7F81-5124-DA31-46F5-C53E4BF20AE5}"/>
                </a:ext>
              </a:extLst>
            </p:cNvPr>
            <p:cNvSpPr/>
            <p:nvPr/>
          </p:nvSpPr>
          <p:spPr>
            <a:xfrm>
              <a:off x="17161731" y="1069142"/>
              <a:ext cx="182880" cy="182880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06AB92B-A695-FD7B-C003-5EEBC5F768BA}"/>
                </a:ext>
              </a:extLst>
            </p:cNvPr>
            <p:cNvSpPr/>
            <p:nvPr/>
          </p:nvSpPr>
          <p:spPr>
            <a:xfrm>
              <a:off x="17161731" y="1373714"/>
              <a:ext cx="182880" cy="182880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92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FDC33C8E-1A3F-86FD-746A-97EF01D1B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938463"/>
          </a:xfrm>
          <a:prstGeom prst="rect">
            <a:avLst/>
          </a:prstGeom>
          <a:solidFill>
            <a:srgbClr val="D4D9DD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18E5431-5070-3CA4-A308-76F50BFBB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14" y="71188"/>
            <a:ext cx="11296971" cy="796086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722B2A7-274B-244A-E4C0-6EBBAA5641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515" y="1410348"/>
            <a:ext cx="11296970" cy="502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53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56DCB72-DCA0-EEA6-1822-F1A7BBE06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938463"/>
          </a:xfrm>
          <a:prstGeom prst="rect">
            <a:avLst/>
          </a:prstGeom>
          <a:solidFill>
            <a:srgbClr val="D4D9DD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934CCB-BF0A-178C-2242-A7CD06AB0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14" y="71188"/>
            <a:ext cx="11296971" cy="796086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07F8E-65A0-A1FD-1FFC-A98270A4D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15" y="1407170"/>
            <a:ext cx="5545163" cy="4978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97EBD-052E-31CE-E410-D686FB85D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4820" y="1407169"/>
            <a:ext cx="5545163" cy="497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924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7610D4C-E12A-CEE9-BA48-16F4463F6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07670" y="457200"/>
            <a:ext cx="182880" cy="786974"/>
            <a:chOff x="17161731" y="769620"/>
            <a:chExt cx="182880" cy="786974"/>
          </a:xfrm>
          <a:solidFill>
            <a:schemeClr val="accent3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E572D9F-5F14-A217-38F3-3D08D405E289}"/>
                </a:ext>
              </a:extLst>
            </p:cNvPr>
            <p:cNvSpPr/>
            <p:nvPr/>
          </p:nvSpPr>
          <p:spPr>
            <a:xfrm>
              <a:off x="17161731" y="769620"/>
              <a:ext cx="182880" cy="182880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E6E7680-7092-B737-0E44-2B19C0D3D7F1}"/>
                </a:ext>
              </a:extLst>
            </p:cNvPr>
            <p:cNvSpPr/>
            <p:nvPr/>
          </p:nvSpPr>
          <p:spPr>
            <a:xfrm>
              <a:off x="17161731" y="1069142"/>
              <a:ext cx="182880" cy="182880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64AA336-3F26-D096-B60E-8576F4A3EEFB}"/>
                </a:ext>
              </a:extLst>
            </p:cNvPr>
            <p:cNvSpPr/>
            <p:nvPr/>
          </p:nvSpPr>
          <p:spPr>
            <a:xfrm>
              <a:off x="17161731" y="1373714"/>
              <a:ext cx="182880" cy="182880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AutoShape 8">
            <a:extLst>
              <a:ext uri="{FF2B5EF4-FFF2-40B4-BE49-F238E27FC236}">
                <a16:creationId xmlns:a16="http://schemas.microsoft.com/office/drawing/2014/main" id="{0C4A73D0-3E85-D60A-1825-F408B166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1786890" y="4142735"/>
            <a:ext cx="4572000" cy="0"/>
          </a:xfrm>
          <a:prstGeom prst="line">
            <a:avLst/>
          </a:prstGeom>
          <a:solidFill>
            <a:schemeClr val="accent2"/>
          </a:solidFill>
          <a:ln w="28575" cap="rnd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A0FE3-FDB7-11EC-E2B1-3772BAFEC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492" y="457200"/>
            <a:ext cx="4998761" cy="1600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98836-0C41-4CDF-B16B-43E3225F2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492" y="2057400"/>
            <a:ext cx="4998757" cy="3811588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F4AAF053-A695-3E40-581D-1BD9FA057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5940" y="-298742"/>
            <a:ext cx="6245035" cy="7493842"/>
          </a:xfrm>
          <a:prstGeom prst="rect">
            <a:avLst/>
          </a:prstGeom>
          <a:solidFill>
            <a:srgbClr val="D4D9DD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B62C1-25BF-377F-9F08-05E65917C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37057" y="0"/>
            <a:ext cx="585084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1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FD5A89FB-E2B5-940B-2FFA-750BFE824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720669" y="375334"/>
            <a:ext cx="6858000" cy="6107337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id="{C884A0A5-1F23-6C71-2336-C191B9962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296275" cy="938463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F3CDC-2904-7B57-C1B6-94876E2EC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14" y="71188"/>
            <a:ext cx="11296971" cy="796086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0A4382-625E-EF70-EC22-327488E49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16" y="1407170"/>
            <a:ext cx="5339454" cy="4978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E2DC2B-5D6D-BF79-3C12-2AD353A1D91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20530" y="1407170"/>
            <a:ext cx="5339454" cy="49781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8548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871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957F-BDDA-7831-C783-8904412C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C100D-CA8D-0C2B-B77A-0AE177184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D56ED-D437-002E-DB1A-8CA14EB58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34DDE1CE-E044-B762-DBE7-96180AB2A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638" y="6543365"/>
            <a:ext cx="12344400" cy="0"/>
          </a:xfrm>
          <a:prstGeom prst="line">
            <a:avLst/>
          </a:prstGeom>
          <a:ln w="28575" cap="rnd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2F2A36-B59D-28AC-4C7C-0380D42E8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46494" y="259017"/>
            <a:ext cx="182880" cy="786974"/>
            <a:chOff x="17161731" y="769620"/>
            <a:chExt cx="182880" cy="786974"/>
          </a:xfrm>
          <a:solidFill>
            <a:schemeClr val="accent2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C03B191-E2E6-7C7A-6801-178604FDE9B6}"/>
                </a:ext>
              </a:extLst>
            </p:cNvPr>
            <p:cNvSpPr/>
            <p:nvPr/>
          </p:nvSpPr>
          <p:spPr>
            <a:xfrm>
              <a:off x="17161731" y="769620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A3B8748-1669-BFDC-E7FB-D147B48B5406}"/>
                </a:ext>
              </a:extLst>
            </p:cNvPr>
            <p:cNvSpPr/>
            <p:nvPr/>
          </p:nvSpPr>
          <p:spPr>
            <a:xfrm>
              <a:off x="17161731" y="1069142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E107AEF-CD68-4E82-7E11-EE82EBF6FB96}"/>
                </a:ext>
              </a:extLst>
            </p:cNvPr>
            <p:cNvSpPr/>
            <p:nvPr/>
          </p:nvSpPr>
          <p:spPr>
            <a:xfrm>
              <a:off x="17161731" y="1373714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AutoShape 8">
            <a:extLst>
              <a:ext uri="{FF2B5EF4-FFF2-40B4-BE49-F238E27FC236}">
                <a16:creationId xmlns:a16="http://schemas.microsoft.com/office/drawing/2014/main" id="{9AD69398-F9D7-9A33-DDDC-C32FE5597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-5400000">
            <a:off x="9440395" y="3783138"/>
            <a:ext cx="4572000" cy="23079"/>
          </a:xfrm>
          <a:prstGeom prst="line">
            <a:avLst/>
          </a:prstGeom>
          <a:ln w="28575" cap="rnd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29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3">
            <a:extLst>
              <a:ext uri="{FF2B5EF4-FFF2-40B4-BE49-F238E27FC236}">
                <a16:creationId xmlns:a16="http://schemas.microsoft.com/office/drawing/2014/main" id="{E21054BB-1668-D530-79B8-3F7F56390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4937760" cy="6857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A0FE3-FDB7-11EC-E2B1-3772BAFEC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773" y="457200"/>
            <a:ext cx="3932237" cy="1600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98836-0C41-4CDF-B16B-43E3225F2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7773" y="2057400"/>
            <a:ext cx="3932237" cy="3811588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B62C1-25BF-377F-9F08-05E65917C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4548" y="987425"/>
            <a:ext cx="585084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21FF0E-A0BA-6B79-CCF1-34D2D2905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01450" y="540729"/>
            <a:ext cx="182880" cy="786974"/>
            <a:chOff x="17161731" y="769620"/>
            <a:chExt cx="182880" cy="786974"/>
          </a:xfrm>
          <a:solidFill>
            <a:schemeClr val="accent2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28783B-AC82-967F-9D8B-B9317DE32F2B}"/>
                </a:ext>
              </a:extLst>
            </p:cNvPr>
            <p:cNvSpPr/>
            <p:nvPr/>
          </p:nvSpPr>
          <p:spPr>
            <a:xfrm>
              <a:off x="17161731" y="769620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D72BF9C-CC80-D1B1-3433-5B71682971B0}"/>
                </a:ext>
              </a:extLst>
            </p:cNvPr>
            <p:cNvSpPr/>
            <p:nvPr/>
          </p:nvSpPr>
          <p:spPr>
            <a:xfrm>
              <a:off x="17161731" y="1069142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C7E1D7F-853E-13B6-FCB5-68AB38E2BCA7}"/>
                </a:ext>
              </a:extLst>
            </p:cNvPr>
            <p:cNvSpPr/>
            <p:nvPr/>
          </p:nvSpPr>
          <p:spPr>
            <a:xfrm>
              <a:off x="17161731" y="1373714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AutoShape 8">
            <a:extLst>
              <a:ext uri="{FF2B5EF4-FFF2-40B4-BE49-F238E27FC236}">
                <a16:creationId xmlns:a16="http://schemas.microsoft.com/office/drawing/2014/main" id="{B84CE030-2C98-8CA4-7E51-3A2A8251C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9406890" y="4226264"/>
            <a:ext cx="4572000" cy="0"/>
          </a:xfrm>
          <a:prstGeom prst="line">
            <a:avLst/>
          </a:prstGeom>
          <a:solidFill>
            <a:schemeClr val="accent2"/>
          </a:solidFill>
          <a:ln w="28575" cap="rnd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6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vy Section Intr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F3CDC-2904-7B57-C1B6-94876E2EC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940263"/>
            <a:ext cx="9852454" cy="247261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4517A-853B-3EA2-F61C-55CC0CC75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999" y="4856502"/>
            <a:ext cx="985245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  <a:p>
            <a:endParaRPr lang="en-US"/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24025926-6AD2-4A9D-BF63-8CE837518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000" y="4634689"/>
            <a:ext cx="2261045" cy="0"/>
          </a:xfrm>
          <a:prstGeom prst="line">
            <a:avLst/>
          </a:prstGeom>
          <a:ln w="69850" cap="rnd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17F1CB60-3DF9-AB9F-B9A0-1B47F526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406890" y="4226264"/>
            <a:ext cx="4572000" cy="0"/>
          </a:xfrm>
          <a:prstGeom prst="line">
            <a:avLst/>
          </a:prstGeom>
          <a:solidFill>
            <a:schemeClr val="accent2"/>
          </a:solidFill>
          <a:ln w="28575" cap="rnd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3BDAAF-1D33-FDA8-7DD8-A853834D0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01450" y="540729"/>
            <a:ext cx="182880" cy="786974"/>
            <a:chOff x="17161731" y="769620"/>
            <a:chExt cx="182880" cy="786974"/>
          </a:xfrm>
          <a:solidFill>
            <a:schemeClr val="accent2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49E2408-7713-A98E-42A3-FD0742638DE6}"/>
                </a:ext>
              </a:extLst>
            </p:cNvPr>
            <p:cNvSpPr/>
            <p:nvPr/>
          </p:nvSpPr>
          <p:spPr>
            <a:xfrm>
              <a:off x="17161731" y="769620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8AF7F81-5124-DA31-46F5-C53E4BF20AE5}"/>
                </a:ext>
              </a:extLst>
            </p:cNvPr>
            <p:cNvSpPr/>
            <p:nvPr/>
          </p:nvSpPr>
          <p:spPr>
            <a:xfrm>
              <a:off x="17161731" y="1069142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06AB92B-A695-FD7B-C003-5EEBC5F768BA}"/>
                </a:ext>
              </a:extLst>
            </p:cNvPr>
            <p:cNvSpPr/>
            <p:nvPr/>
          </p:nvSpPr>
          <p:spPr>
            <a:xfrm>
              <a:off x="17161731" y="1373714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6278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7610D4C-E12A-CEE9-BA48-16F4463F6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07670" y="457200"/>
            <a:ext cx="182880" cy="786974"/>
            <a:chOff x="17161731" y="769620"/>
            <a:chExt cx="182880" cy="786974"/>
          </a:xfrm>
          <a:solidFill>
            <a:schemeClr val="accent2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E572D9F-5F14-A217-38F3-3D08D405E289}"/>
                </a:ext>
              </a:extLst>
            </p:cNvPr>
            <p:cNvSpPr/>
            <p:nvPr/>
          </p:nvSpPr>
          <p:spPr>
            <a:xfrm>
              <a:off x="17161731" y="769620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E6E7680-7092-B737-0E44-2B19C0D3D7F1}"/>
                </a:ext>
              </a:extLst>
            </p:cNvPr>
            <p:cNvSpPr/>
            <p:nvPr/>
          </p:nvSpPr>
          <p:spPr>
            <a:xfrm>
              <a:off x="17161731" y="1069142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64AA336-3F26-D096-B60E-8576F4A3EEFB}"/>
                </a:ext>
              </a:extLst>
            </p:cNvPr>
            <p:cNvSpPr/>
            <p:nvPr/>
          </p:nvSpPr>
          <p:spPr>
            <a:xfrm>
              <a:off x="17161731" y="1373714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AutoShape 8">
            <a:extLst>
              <a:ext uri="{FF2B5EF4-FFF2-40B4-BE49-F238E27FC236}">
                <a16:creationId xmlns:a16="http://schemas.microsoft.com/office/drawing/2014/main" id="{0C4A73D0-3E85-D60A-1825-F408B166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1786890" y="4142735"/>
            <a:ext cx="4572000" cy="0"/>
          </a:xfrm>
          <a:prstGeom prst="line">
            <a:avLst/>
          </a:prstGeom>
          <a:solidFill>
            <a:schemeClr val="accent2"/>
          </a:solidFill>
          <a:ln w="28575" cap="rnd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A0FE3-FDB7-11EC-E2B1-3772BAFEC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492" y="457200"/>
            <a:ext cx="3932237" cy="1600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98836-0C41-4CDF-B16B-43E3225F2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492" y="2057400"/>
            <a:ext cx="3932237" cy="3811588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F4AAF053-A695-3E40-581D-1BD9FA057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5940" y="-298742"/>
            <a:ext cx="6245035" cy="749384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B62C1-25BF-377F-9F08-05E65917C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37057" y="0"/>
            <a:ext cx="585084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26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Jade Section Intr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F3CDC-2904-7B57-C1B6-94876E2EC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08677"/>
            <a:ext cx="9144000" cy="192032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4517A-853B-3EA2-F61C-55CC0CC75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2000" y="398835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  <a:p>
            <a:endParaRPr lang="en-US"/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24025926-6AD2-4A9D-BF63-8CE837518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000" y="3633788"/>
            <a:ext cx="2261045" cy="0"/>
          </a:xfrm>
          <a:prstGeom prst="line">
            <a:avLst/>
          </a:prstGeom>
          <a:ln w="69850" cap="rnd">
            <a:solidFill>
              <a:schemeClr val="tx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17F1CB60-3DF9-AB9F-B9A0-1B47F526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406890" y="4226264"/>
            <a:ext cx="4572000" cy="0"/>
          </a:xfrm>
          <a:prstGeom prst="line">
            <a:avLst/>
          </a:prstGeom>
          <a:solidFill>
            <a:schemeClr val="accent2"/>
          </a:solidFill>
          <a:ln w="28575" cap="rnd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3BDAAF-1D33-FDA8-7DD8-A853834D0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01450" y="540729"/>
            <a:ext cx="182880" cy="786974"/>
            <a:chOff x="17161731" y="769620"/>
            <a:chExt cx="182880" cy="786974"/>
          </a:xfrm>
          <a:solidFill>
            <a:schemeClr val="accent2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49E2408-7713-A98E-42A3-FD0742638DE6}"/>
                </a:ext>
              </a:extLst>
            </p:cNvPr>
            <p:cNvSpPr/>
            <p:nvPr/>
          </p:nvSpPr>
          <p:spPr>
            <a:xfrm>
              <a:off x="17161731" y="769620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8AF7F81-5124-DA31-46F5-C53E4BF20AE5}"/>
                </a:ext>
              </a:extLst>
            </p:cNvPr>
            <p:cNvSpPr/>
            <p:nvPr/>
          </p:nvSpPr>
          <p:spPr>
            <a:xfrm>
              <a:off x="17161731" y="1069142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06AB92B-A695-FD7B-C003-5EEBC5F768BA}"/>
                </a:ext>
              </a:extLst>
            </p:cNvPr>
            <p:cNvSpPr/>
            <p:nvPr/>
          </p:nvSpPr>
          <p:spPr>
            <a:xfrm>
              <a:off x="17161731" y="1373714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5077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>
            <a:extLst>
              <a:ext uri="{FF2B5EF4-FFF2-40B4-BE49-F238E27FC236}">
                <a16:creationId xmlns:a16="http://schemas.microsoft.com/office/drawing/2014/main" id="{C884A0A5-1F23-6C71-2336-C191B9962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938463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F3CDC-2904-7B57-C1B6-94876E2EC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14" y="71188"/>
            <a:ext cx="11296971" cy="796086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722B2A7-274B-244A-E4C0-6EBBAA5641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514" y="1410348"/>
            <a:ext cx="11296971" cy="502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892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FD5A89FB-E2B5-940B-2FFA-750BFE824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836974" y="491640"/>
            <a:ext cx="6858000" cy="5874726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id="{C884A0A5-1F23-6C71-2336-C191B9962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938463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F3CDC-2904-7B57-C1B6-94876E2EC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14" y="71188"/>
            <a:ext cx="11296971" cy="796086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722B2A7-274B-244A-E4C0-6EBBAA5641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92653" y="1410348"/>
            <a:ext cx="4946643" cy="502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3621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07F8E-65A0-A1FD-1FFC-A98270A4D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514" y="1407170"/>
            <a:ext cx="5529664" cy="4978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97EBD-052E-31CE-E410-D686FB85D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4820" y="1407169"/>
            <a:ext cx="5545163" cy="497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E4680FC-D595-B99C-ECBA-6E96EF69E366}"/>
              </a:ext>
            </a:extLst>
          </p:cNvPr>
          <p:cNvSpPr/>
          <p:nvPr userDrawn="1"/>
        </p:nvSpPr>
        <p:spPr>
          <a:xfrm>
            <a:off x="-1" y="0"/>
            <a:ext cx="12192001" cy="938463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2A8C91-5354-4599-4C38-B58F72FA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14" y="71188"/>
            <a:ext cx="11296971" cy="796086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5563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don'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73DD-20B0-CCBC-60B6-4D9664BD0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DEB22-E07E-4073-0744-DCF0051BC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53FAED47-4720-F130-0F65-BA48DF7B84E0}"/>
              </a:ext>
            </a:extLst>
          </p:cNvPr>
          <p:cNvSpPr/>
          <p:nvPr userDrawn="1"/>
        </p:nvSpPr>
        <p:spPr>
          <a:xfrm>
            <a:off x="-25638" y="6543365"/>
            <a:ext cx="12344400" cy="0"/>
          </a:xfrm>
          <a:prstGeom prst="line">
            <a:avLst/>
          </a:prstGeom>
          <a:ln w="28575" cap="rnd">
            <a:solidFill>
              <a:srgbClr val="F797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CAE5E2-5EFD-36F5-41AB-2026849AADB7}"/>
              </a:ext>
            </a:extLst>
          </p:cNvPr>
          <p:cNvGrpSpPr/>
          <p:nvPr userDrawn="1"/>
        </p:nvGrpSpPr>
        <p:grpSpPr>
          <a:xfrm>
            <a:off x="11646494" y="259017"/>
            <a:ext cx="182880" cy="786974"/>
            <a:chOff x="17161731" y="769620"/>
            <a:chExt cx="182880" cy="786974"/>
          </a:xfrm>
          <a:solidFill>
            <a:schemeClr val="accent2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871769D-B619-AF8D-E78D-208E43141B8A}"/>
                </a:ext>
              </a:extLst>
            </p:cNvPr>
            <p:cNvSpPr/>
            <p:nvPr/>
          </p:nvSpPr>
          <p:spPr>
            <a:xfrm>
              <a:off x="17161731" y="769620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03D904-39B6-D412-C785-0C33B45EE0E3}"/>
                </a:ext>
              </a:extLst>
            </p:cNvPr>
            <p:cNvSpPr/>
            <p:nvPr/>
          </p:nvSpPr>
          <p:spPr>
            <a:xfrm>
              <a:off x="17161731" y="1069142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0D5901F-8AFC-730C-B74B-0E431CC90957}"/>
                </a:ext>
              </a:extLst>
            </p:cNvPr>
            <p:cNvSpPr/>
            <p:nvPr/>
          </p:nvSpPr>
          <p:spPr>
            <a:xfrm>
              <a:off x="17161731" y="1373714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AutoShape 8">
            <a:extLst>
              <a:ext uri="{FF2B5EF4-FFF2-40B4-BE49-F238E27FC236}">
                <a16:creationId xmlns:a16="http://schemas.microsoft.com/office/drawing/2014/main" id="{9EE9388E-CBE9-F811-2C44-5E831A513EF6}"/>
              </a:ext>
            </a:extLst>
          </p:cNvPr>
          <p:cNvSpPr/>
          <p:nvPr userDrawn="1"/>
        </p:nvSpPr>
        <p:spPr>
          <a:xfrm rot="-5400000">
            <a:off x="9450044" y="3793670"/>
            <a:ext cx="4577796" cy="2015"/>
          </a:xfrm>
          <a:prstGeom prst="line">
            <a:avLst/>
          </a:prstGeom>
          <a:ln w="28575" cap="rnd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17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vy Section Intr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F3CDC-2904-7B57-C1B6-94876E2EC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08677"/>
            <a:ext cx="9144000" cy="19203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4517A-853B-3EA2-F61C-55CC0CC75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98835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  <a:p>
            <a:endParaRPr lang="en-US"/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24025926-6AD2-4A9D-BF63-8CE837518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000" y="3633788"/>
            <a:ext cx="2261045" cy="0"/>
          </a:xfrm>
          <a:prstGeom prst="line">
            <a:avLst/>
          </a:prstGeom>
          <a:ln w="69850" cap="rnd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17F1CB60-3DF9-AB9F-B9A0-1B47F526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406890" y="4226264"/>
            <a:ext cx="4572000" cy="0"/>
          </a:xfrm>
          <a:prstGeom prst="line">
            <a:avLst/>
          </a:prstGeom>
          <a:solidFill>
            <a:schemeClr val="accent2"/>
          </a:solidFill>
          <a:ln w="28575" cap="rnd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3BDAAF-1D33-FDA8-7DD8-A853834D0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01450" y="540729"/>
            <a:ext cx="182880" cy="786974"/>
            <a:chOff x="17161731" y="769620"/>
            <a:chExt cx="182880" cy="786974"/>
          </a:xfrm>
          <a:solidFill>
            <a:schemeClr val="accent2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49E2408-7713-A98E-42A3-FD0742638DE6}"/>
                </a:ext>
              </a:extLst>
            </p:cNvPr>
            <p:cNvSpPr/>
            <p:nvPr/>
          </p:nvSpPr>
          <p:spPr>
            <a:xfrm>
              <a:off x="17161731" y="769620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8AF7F81-5124-DA31-46F5-C53E4BF20AE5}"/>
                </a:ext>
              </a:extLst>
            </p:cNvPr>
            <p:cNvSpPr/>
            <p:nvPr/>
          </p:nvSpPr>
          <p:spPr>
            <a:xfrm>
              <a:off x="17161731" y="1069142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06AB92B-A695-FD7B-C003-5EEBC5F768BA}"/>
                </a:ext>
              </a:extLst>
            </p:cNvPr>
            <p:cNvSpPr/>
            <p:nvPr/>
          </p:nvSpPr>
          <p:spPr>
            <a:xfrm>
              <a:off x="17161731" y="1373714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1025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722B2A7-274B-244A-E4C0-6EBBAA5641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515" y="1410348"/>
            <a:ext cx="11296970" cy="502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36475D54-8D7F-94A2-CA41-0C2EA9F6A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938463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C5493A-6026-E826-8649-BB9909889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14" y="71188"/>
            <a:ext cx="11296971" cy="796086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5328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07F8E-65A0-A1FD-1FFC-A98270A4D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15" y="1407170"/>
            <a:ext cx="5545163" cy="4978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97EBD-052E-31CE-E410-D686FB85D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4820" y="1407169"/>
            <a:ext cx="5545163" cy="497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9395C329-C6A1-0DD0-6A47-1607156E2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938463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CA7953-B805-197A-4D63-6696F62F7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14" y="71188"/>
            <a:ext cx="11296971" cy="796086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2377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_chartre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FD5A89FB-E2B5-940B-2FFA-750BFE824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836974" y="491640"/>
            <a:ext cx="6858000" cy="5874726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id="{C884A0A5-1F23-6C71-2336-C191B9962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296275" cy="938463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F3CDC-2904-7B57-C1B6-94876E2EC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14" y="71188"/>
            <a:ext cx="11296971" cy="796086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722B2A7-274B-244A-E4C0-6EBBAA5641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92653" y="1410348"/>
            <a:ext cx="4946643" cy="502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498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36475D54-8D7F-94A2-CA41-0C2EA9F6A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938463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C5493A-6026-E826-8649-BB9909889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14" y="71188"/>
            <a:ext cx="11296971" cy="796086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722B2A7-274B-244A-E4C0-6EBBAA5641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515" y="1410348"/>
            <a:ext cx="11296970" cy="502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817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4">
            <a:extLst>
              <a:ext uri="{FF2B5EF4-FFF2-40B4-BE49-F238E27FC236}">
                <a16:creationId xmlns:a16="http://schemas.microsoft.com/office/drawing/2014/main" id="{F4AAF053-A695-3E40-581D-1BD9FA057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5940" y="-298742"/>
            <a:ext cx="6245035" cy="7493842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A0FE3-FDB7-11EC-E2B1-3772BAFEC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492" y="457200"/>
            <a:ext cx="4998761" cy="1600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B62C1-25BF-377F-9F08-05E65917C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37057" y="0"/>
            <a:ext cx="585084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98836-0C41-4CDF-B16B-43E3225F2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492" y="2057400"/>
            <a:ext cx="4998757" cy="3811588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0C4A73D0-3E85-D60A-1825-F408B166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1786890" y="4142735"/>
            <a:ext cx="4572000" cy="0"/>
          </a:xfrm>
          <a:prstGeom prst="line">
            <a:avLst/>
          </a:prstGeom>
          <a:solidFill>
            <a:schemeClr val="accent2"/>
          </a:solidFill>
          <a:ln w="28575" cap="rnd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610D4C-E12A-CEE9-BA48-16F4463F6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07670" y="457200"/>
            <a:ext cx="182880" cy="786974"/>
            <a:chOff x="17161731" y="769620"/>
            <a:chExt cx="182880" cy="786974"/>
          </a:xfrm>
          <a:solidFill>
            <a:schemeClr val="accent2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E572D9F-5F14-A217-38F3-3D08D405E289}"/>
                </a:ext>
              </a:extLst>
            </p:cNvPr>
            <p:cNvSpPr/>
            <p:nvPr/>
          </p:nvSpPr>
          <p:spPr>
            <a:xfrm>
              <a:off x="17161731" y="769620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E6E7680-7092-B737-0E44-2B19C0D3D7F1}"/>
                </a:ext>
              </a:extLst>
            </p:cNvPr>
            <p:cNvSpPr/>
            <p:nvPr/>
          </p:nvSpPr>
          <p:spPr>
            <a:xfrm>
              <a:off x="17161731" y="1069142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64AA336-3F26-D096-B60E-8576F4A3EEFB}"/>
                </a:ext>
              </a:extLst>
            </p:cNvPr>
            <p:cNvSpPr/>
            <p:nvPr/>
          </p:nvSpPr>
          <p:spPr>
            <a:xfrm>
              <a:off x="17161731" y="1373714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0708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ol Grey Section Intr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F3CDC-2904-7B57-C1B6-94876E2EC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08677"/>
            <a:ext cx="9144000" cy="1920323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4517A-853B-3EA2-F61C-55CC0CC75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98835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  <a:p>
            <a:endParaRPr lang="en-US"/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24025926-6AD2-4A9D-BF63-8CE837518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000" y="3633788"/>
            <a:ext cx="2261045" cy="0"/>
          </a:xfrm>
          <a:prstGeom prst="line">
            <a:avLst/>
          </a:prstGeom>
          <a:ln w="69850" cap="rnd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n>
                <a:solidFill>
                  <a:schemeClr val="accent3"/>
                </a:solidFill>
              </a:ln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17F1CB60-3DF9-AB9F-B9A0-1B47F526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406890" y="4226264"/>
            <a:ext cx="4572000" cy="0"/>
          </a:xfrm>
          <a:prstGeom prst="line">
            <a:avLst/>
          </a:prstGeom>
          <a:solidFill>
            <a:schemeClr val="accent2"/>
          </a:solidFill>
          <a:ln w="28575" cap="rnd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n>
                <a:solidFill>
                  <a:schemeClr val="accent3"/>
                </a:solidFill>
              </a:ln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3BDAAF-1D33-FDA8-7DD8-A853834D0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01450" y="540729"/>
            <a:ext cx="182880" cy="786974"/>
            <a:chOff x="17161731" y="769620"/>
            <a:chExt cx="182880" cy="786974"/>
          </a:xfrm>
          <a:solidFill>
            <a:schemeClr val="accent3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49E2408-7713-A98E-42A3-FD0742638DE6}"/>
                </a:ext>
              </a:extLst>
            </p:cNvPr>
            <p:cNvSpPr/>
            <p:nvPr/>
          </p:nvSpPr>
          <p:spPr>
            <a:xfrm>
              <a:off x="17161731" y="769620"/>
              <a:ext cx="182880" cy="182880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8AF7F81-5124-DA31-46F5-C53E4BF20AE5}"/>
                </a:ext>
              </a:extLst>
            </p:cNvPr>
            <p:cNvSpPr/>
            <p:nvPr/>
          </p:nvSpPr>
          <p:spPr>
            <a:xfrm>
              <a:off x="17161731" y="1069142"/>
              <a:ext cx="182880" cy="182880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06AB92B-A695-FD7B-C003-5EEBC5F768BA}"/>
                </a:ext>
              </a:extLst>
            </p:cNvPr>
            <p:cNvSpPr/>
            <p:nvPr/>
          </p:nvSpPr>
          <p:spPr>
            <a:xfrm>
              <a:off x="17161731" y="1373714"/>
              <a:ext cx="182880" cy="182880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8230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722B2A7-274B-244A-E4C0-6EBBAA5641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515" y="1410348"/>
            <a:ext cx="11296970" cy="502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FDC33C8E-1A3F-86FD-746A-97EF01D1B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938463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18E5431-5070-3CA4-A308-76F50BFBB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14" y="71188"/>
            <a:ext cx="11296971" cy="796086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668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07F8E-65A0-A1FD-1FFC-A98270A4D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15" y="1407170"/>
            <a:ext cx="5545163" cy="4978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97EBD-052E-31CE-E410-D686FB85D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4820" y="1407169"/>
            <a:ext cx="5545163" cy="497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056DCB72-DCA0-EEA6-1822-F1A7BBE06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938463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934CCB-BF0A-178C-2242-A7CD06AB0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14" y="71188"/>
            <a:ext cx="11296971" cy="796086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0350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4">
            <a:extLst>
              <a:ext uri="{FF2B5EF4-FFF2-40B4-BE49-F238E27FC236}">
                <a16:creationId xmlns:a16="http://schemas.microsoft.com/office/drawing/2014/main" id="{F4AAF053-A695-3E40-581D-1BD9FA057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5940" y="-298742"/>
            <a:ext cx="6245035" cy="7493842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A0FE3-FDB7-11EC-E2B1-3772BAFEC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492" y="457200"/>
            <a:ext cx="4998761" cy="1600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B62C1-25BF-377F-9F08-05E65917C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37057" y="0"/>
            <a:ext cx="585084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98836-0C41-4CDF-B16B-43E3225F2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492" y="2057400"/>
            <a:ext cx="4998757" cy="3811588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0C4A73D0-3E85-D60A-1825-F408B166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1786890" y="4142735"/>
            <a:ext cx="4572000" cy="0"/>
          </a:xfrm>
          <a:prstGeom prst="line">
            <a:avLst/>
          </a:prstGeom>
          <a:solidFill>
            <a:schemeClr val="accent2"/>
          </a:solidFill>
          <a:ln w="28575" cap="rnd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610D4C-E12A-CEE9-BA48-16F4463F6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07670" y="457200"/>
            <a:ext cx="182880" cy="786974"/>
            <a:chOff x="17161731" y="769620"/>
            <a:chExt cx="182880" cy="786974"/>
          </a:xfrm>
          <a:solidFill>
            <a:schemeClr val="accent3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E572D9F-5F14-A217-38F3-3D08D405E289}"/>
                </a:ext>
              </a:extLst>
            </p:cNvPr>
            <p:cNvSpPr/>
            <p:nvPr/>
          </p:nvSpPr>
          <p:spPr>
            <a:xfrm>
              <a:off x="17161731" y="769620"/>
              <a:ext cx="182880" cy="182880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E6E7680-7092-B737-0E44-2B19C0D3D7F1}"/>
                </a:ext>
              </a:extLst>
            </p:cNvPr>
            <p:cNvSpPr/>
            <p:nvPr/>
          </p:nvSpPr>
          <p:spPr>
            <a:xfrm>
              <a:off x="17161731" y="1069142"/>
              <a:ext cx="182880" cy="182880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64AA336-3F26-D096-B60E-8576F4A3EEFB}"/>
                </a:ext>
              </a:extLst>
            </p:cNvPr>
            <p:cNvSpPr/>
            <p:nvPr/>
          </p:nvSpPr>
          <p:spPr>
            <a:xfrm>
              <a:off x="17161731" y="1373714"/>
              <a:ext cx="182880" cy="182880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5336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_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FD5A89FB-E2B5-940B-2FFA-750BFE824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720669" y="375334"/>
            <a:ext cx="6858000" cy="6107337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id="{C884A0A5-1F23-6C71-2336-C191B9962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296275" cy="938463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F3CDC-2904-7B57-C1B6-94876E2EC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14" y="71188"/>
            <a:ext cx="11296971" cy="796086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0A4382-625E-EF70-EC22-327488E49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16" y="1407170"/>
            <a:ext cx="5339454" cy="4978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E2DC2B-5D6D-BF79-3C12-2AD353A1D91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20530" y="1407170"/>
            <a:ext cx="5339454" cy="49781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0999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6D084-B864-5BCE-DB0D-EF61606E6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491A88B8-2C9F-44FD-AD24-914CB22D6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638" y="6543365"/>
            <a:ext cx="12344400" cy="0"/>
          </a:xfrm>
          <a:prstGeom prst="line">
            <a:avLst/>
          </a:prstGeom>
          <a:ln w="28575" cap="rnd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1FFA34C8-C901-9FEB-B723-A259A5B46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-5400000">
            <a:off x="9440395" y="3783138"/>
            <a:ext cx="4572000" cy="23079"/>
          </a:xfrm>
          <a:prstGeom prst="line">
            <a:avLst/>
          </a:prstGeom>
          <a:ln w="28575" cap="rnd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505DCC-1B71-F75A-0FC3-3EED81A4E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46494" y="259017"/>
            <a:ext cx="182880" cy="786974"/>
            <a:chOff x="17161731" y="769620"/>
            <a:chExt cx="182880" cy="786974"/>
          </a:xfrm>
          <a:solidFill>
            <a:schemeClr val="accent2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4B223B0-4093-3A1D-B245-F4A430461C26}"/>
                </a:ext>
              </a:extLst>
            </p:cNvPr>
            <p:cNvSpPr/>
            <p:nvPr/>
          </p:nvSpPr>
          <p:spPr>
            <a:xfrm>
              <a:off x="17161731" y="769620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07413E-7F2C-53D3-4540-9EF2EFD1A3E8}"/>
                </a:ext>
              </a:extLst>
            </p:cNvPr>
            <p:cNvSpPr/>
            <p:nvPr/>
          </p:nvSpPr>
          <p:spPr>
            <a:xfrm>
              <a:off x="17161731" y="1069142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A4E5FE5-30FF-6516-365E-A0295ADD83D3}"/>
                </a:ext>
              </a:extLst>
            </p:cNvPr>
            <p:cNvSpPr/>
            <p:nvPr/>
          </p:nvSpPr>
          <p:spPr>
            <a:xfrm>
              <a:off x="17161731" y="1373714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56377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670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957F-BDDA-7831-C783-8904412C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D56ED-D437-002E-DB1A-8CA14EB58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C100D-CA8D-0C2B-B77A-0AE177184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34DDE1CE-E044-B762-DBE7-96180AB2A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638" y="6543365"/>
            <a:ext cx="12344400" cy="0"/>
          </a:xfrm>
          <a:prstGeom prst="line">
            <a:avLst/>
          </a:prstGeom>
          <a:ln w="28575" cap="rnd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9AD69398-F9D7-9A33-DDDC-C32FE5597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-5400000">
            <a:off x="9440395" y="3783138"/>
            <a:ext cx="4572000" cy="23079"/>
          </a:xfrm>
          <a:prstGeom prst="line">
            <a:avLst/>
          </a:prstGeom>
          <a:ln w="28575" cap="rnd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2F2A36-B59D-28AC-4C7C-0380D42E8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46494" y="259017"/>
            <a:ext cx="182880" cy="786974"/>
            <a:chOff x="17161731" y="769620"/>
            <a:chExt cx="182880" cy="786974"/>
          </a:xfrm>
          <a:solidFill>
            <a:schemeClr val="accent2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C03B191-E2E6-7C7A-6801-178604FDE9B6}"/>
                </a:ext>
              </a:extLst>
            </p:cNvPr>
            <p:cNvSpPr/>
            <p:nvPr/>
          </p:nvSpPr>
          <p:spPr>
            <a:xfrm>
              <a:off x="17161731" y="769620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A3B8748-1669-BFDC-E7FB-D147B48B5406}"/>
                </a:ext>
              </a:extLst>
            </p:cNvPr>
            <p:cNvSpPr/>
            <p:nvPr/>
          </p:nvSpPr>
          <p:spPr>
            <a:xfrm>
              <a:off x="17161731" y="1069142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E107AEF-CD68-4E82-7E11-EE82EBF6FB96}"/>
                </a:ext>
              </a:extLst>
            </p:cNvPr>
            <p:cNvSpPr/>
            <p:nvPr/>
          </p:nvSpPr>
          <p:spPr>
            <a:xfrm>
              <a:off x="17161731" y="1373714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367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3">
            <a:extLst>
              <a:ext uri="{FF2B5EF4-FFF2-40B4-BE49-F238E27FC236}">
                <a16:creationId xmlns:a16="http://schemas.microsoft.com/office/drawing/2014/main" id="{E21054BB-1668-D530-79B8-3F7F56390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4937760" cy="6857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A0FE3-FDB7-11EC-E2B1-3772BAFEC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773" y="457200"/>
            <a:ext cx="3932237" cy="1600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B62C1-25BF-377F-9F08-05E65917C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4548" y="987425"/>
            <a:ext cx="585084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98836-0C41-4CDF-B16B-43E3225F2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7773" y="2057400"/>
            <a:ext cx="3932237" cy="3811588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B84CE030-2C98-8CA4-7E51-3A2A8251C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9406890" y="4226264"/>
            <a:ext cx="4572000" cy="0"/>
          </a:xfrm>
          <a:prstGeom prst="line">
            <a:avLst/>
          </a:prstGeom>
          <a:solidFill>
            <a:schemeClr val="accent2"/>
          </a:solidFill>
          <a:ln w="28575" cap="rnd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21FF0E-A0BA-6B79-CCF1-34D2D2905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01450" y="540729"/>
            <a:ext cx="182880" cy="786974"/>
            <a:chOff x="17161731" y="769620"/>
            <a:chExt cx="182880" cy="786974"/>
          </a:xfrm>
          <a:solidFill>
            <a:schemeClr val="accent2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28783B-AC82-967F-9D8B-B9317DE32F2B}"/>
                </a:ext>
              </a:extLst>
            </p:cNvPr>
            <p:cNvSpPr/>
            <p:nvPr/>
          </p:nvSpPr>
          <p:spPr>
            <a:xfrm>
              <a:off x="17161731" y="769620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D72BF9C-CC80-D1B1-3433-5B71682971B0}"/>
                </a:ext>
              </a:extLst>
            </p:cNvPr>
            <p:cNvSpPr/>
            <p:nvPr/>
          </p:nvSpPr>
          <p:spPr>
            <a:xfrm>
              <a:off x="17161731" y="1069142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C7E1D7F-853E-13B6-FCB5-68AB38E2BCA7}"/>
                </a:ext>
              </a:extLst>
            </p:cNvPr>
            <p:cNvSpPr/>
            <p:nvPr/>
          </p:nvSpPr>
          <p:spPr>
            <a:xfrm>
              <a:off x="17161731" y="1373714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323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Nav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36475D54-8D7F-94A2-CA41-0C2EA9F6A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938463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C5493A-6026-E826-8649-BB9909889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14" y="71188"/>
            <a:ext cx="11296971" cy="796086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722B2A7-274B-244A-E4C0-6EBBAA5641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515" y="1410348"/>
            <a:ext cx="11296970" cy="5021450"/>
          </a:xfrm>
        </p:spPr>
        <p:txBody>
          <a:bodyPr/>
          <a:lstStyle>
            <a:lvl1pPr>
              <a:buNone/>
              <a:defRPr b="1"/>
            </a:lvl1pPr>
            <a:lvl2pPr>
              <a:defRPr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07685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4">
            <a:extLst>
              <a:ext uri="{FF2B5EF4-FFF2-40B4-BE49-F238E27FC236}">
                <a16:creationId xmlns:a16="http://schemas.microsoft.com/office/drawing/2014/main" id="{F4AAF053-A695-3E40-581D-1BD9FA057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5940" y="-298742"/>
            <a:ext cx="6245035" cy="749384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A0FE3-FDB7-11EC-E2B1-3772BAFEC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492" y="457200"/>
            <a:ext cx="3932237" cy="1600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B62C1-25BF-377F-9F08-05E65917C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37057" y="0"/>
            <a:ext cx="585084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98836-0C41-4CDF-B16B-43E3225F2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492" y="2057400"/>
            <a:ext cx="3932237" cy="3811588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0C4A73D0-3E85-D60A-1825-F408B166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1786890" y="4142735"/>
            <a:ext cx="4572000" cy="0"/>
          </a:xfrm>
          <a:prstGeom prst="line">
            <a:avLst/>
          </a:prstGeom>
          <a:solidFill>
            <a:schemeClr val="accent2"/>
          </a:solidFill>
          <a:ln w="28575" cap="rnd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610D4C-E12A-CEE9-BA48-16F4463F6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07670" y="457200"/>
            <a:ext cx="182880" cy="786974"/>
            <a:chOff x="17161731" y="769620"/>
            <a:chExt cx="182880" cy="786974"/>
          </a:xfrm>
          <a:solidFill>
            <a:schemeClr val="accent2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E572D9F-5F14-A217-38F3-3D08D405E289}"/>
                </a:ext>
              </a:extLst>
            </p:cNvPr>
            <p:cNvSpPr/>
            <p:nvPr/>
          </p:nvSpPr>
          <p:spPr>
            <a:xfrm>
              <a:off x="17161731" y="769620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E6E7680-7092-B737-0E44-2B19C0D3D7F1}"/>
                </a:ext>
              </a:extLst>
            </p:cNvPr>
            <p:cNvSpPr/>
            <p:nvPr/>
          </p:nvSpPr>
          <p:spPr>
            <a:xfrm>
              <a:off x="17161731" y="1069142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64AA336-3F26-D096-B60E-8576F4A3EEFB}"/>
                </a:ext>
              </a:extLst>
            </p:cNvPr>
            <p:cNvSpPr/>
            <p:nvPr/>
          </p:nvSpPr>
          <p:spPr>
            <a:xfrm>
              <a:off x="17161731" y="1373714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3396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357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64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05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88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053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161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013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66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9395C329-C6A1-0DD0-6A47-1607156E2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938463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CA7953-B805-197A-4D63-6696F62F7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14" y="71188"/>
            <a:ext cx="11296971" cy="796086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07F8E-65A0-A1FD-1FFC-A98270A4D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15" y="1407170"/>
            <a:ext cx="5545163" cy="4978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97EBD-052E-31CE-E410-D686FB85D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4820" y="1407169"/>
            <a:ext cx="5545163" cy="497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09908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789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3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FD5A89FB-E2B5-940B-2FFA-750BFE824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836974" y="491640"/>
            <a:ext cx="6858000" cy="5874726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id="{C884A0A5-1F23-6C71-2336-C191B9962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296275" cy="938463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F3CDC-2904-7B57-C1B6-94876E2EC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14" y="71188"/>
            <a:ext cx="11296971" cy="796086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4524EB-D567-0A1D-9432-ADB9E7A7D16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7514" y="1410348"/>
            <a:ext cx="4946643" cy="502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722B2A7-274B-244A-E4C0-6EBBAA5641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92653" y="1410348"/>
            <a:ext cx="4946643" cy="502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76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8">
            <a:extLst>
              <a:ext uri="{FF2B5EF4-FFF2-40B4-BE49-F238E27FC236}">
                <a16:creationId xmlns:a16="http://schemas.microsoft.com/office/drawing/2014/main" id="{0C4A73D0-3E85-D60A-1825-F408B166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1786890" y="4142735"/>
            <a:ext cx="4572000" cy="0"/>
          </a:xfrm>
          <a:prstGeom prst="line">
            <a:avLst/>
          </a:prstGeom>
          <a:solidFill>
            <a:schemeClr val="accent2"/>
          </a:solidFill>
          <a:ln w="28575" cap="rnd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610D4C-E12A-CEE9-BA48-16F4463F6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07670" y="457200"/>
            <a:ext cx="182880" cy="786974"/>
            <a:chOff x="17161731" y="769620"/>
            <a:chExt cx="182880" cy="786974"/>
          </a:xfrm>
          <a:solidFill>
            <a:schemeClr val="accent2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E572D9F-5F14-A217-38F3-3D08D405E289}"/>
                </a:ext>
              </a:extLst>
            </p:cNvPr>
            <p:cNvSpPr/>
            <p:nvPr/>
          </p:nvSpPr>
          <p:spPr>
            <a:xfrm>
              <a:off x="17161731" y="769620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E6E7680-7092-B737-0E44-2B19C0D3D7F1}"/>
                </a:ext>
              </a:extLst>
            </p:cNvPr>
            <p:cNvSpPr/>
            <p:nvPr/>
          </p:nvSpPr>
          <p:spPr>
            <a:xfrm>
              <a:off x="17161731" y="1069142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64AA336-3F26-D096-B60E-8576F4A3EEFB}"/>
                </a:ext>
              </a:extLst>
            </p:cNvPr>
            <p:cNvSpPr/>
            <p:nvPr/>
          </p:nvSpPr>
          <p:spPr>
            <a:xfrm>
              <a:off x="17161731" y="1373714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0A0FE3-FDB7-11EC-E2B1-3772BAFEC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492" y="457200"/>
            <a:ext cx="4998761" cy="1600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98836-0C41-4CDF-B16B-43E3225F2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492" y="2057400"/>
            <a:ext cx="4998757" cy="3811588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F4AAF053-A695-3E40-581D-1BD9FA057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5940" y="-298742"/>
            <a:ext cx="6245035" cy="7493842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B62C1-25BF-377F-9F08-05E65917C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37057" y="0"/>
            <a:ext cx="585084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4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Jade Section Intr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F3CDC-2904-7B57-C1B6-94876E2EC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08677"/>
            <a:ext cx="9144000" cy="192032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4517A-853B-3EA2-F61C-55CC0CC75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2000" y="398835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  <a:p>
            <a:endParaRPr lang="en-US"/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24025926-6AD2-4A9D-BF63-8CE837518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000" y="3633788"/>
            <a:ext cx="2261045" cy="0"/>
          </a:xfrm>
          <a:prstGeom prst="line">
            <a:avLst/>
          </a:prstGeom>
          <a:ln w="69850" cap="rnd">
            <a:solidFill>
              <a:schemeClr val="tx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3BDAAF-1D33-FDA8-7DD8-A853834D0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01450" y="540729"/>
            <a:ext cx="182880" cy="786974"/>
            <a:chOff x="17161731" y="769620"/>
            <a:chExt cx="182880" cy="786974"/>
          </a:xfrm>
          <a:solidFill>
            <a:schemeClr val="accent2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49E2408-7713-A98E-42A3-FD0742638DE6}"/>
                </a:ext>
              </a:extLst>
            </p:cNvPr>
            <p:cNvSpPr/>
            <p:nvPr/>
          </p:nvSpPr>
          <p:spPr>
            <a:xfrm>
              <a:off x="17161731" y="769620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8AF7F81-5124-DA31-46F5-C53E4BF20AE5}"/>
                </a:ext>
              </a:extLst>
            </p:cNvPr>
            <p:cNvSpPr/>
            <p:nvPr/>
          </p:nvSpPr>
          <p:spPr>
            <a:xfrm>
              <a:off x="17161731" y="1069142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06AB92B-A695-FD7B-C003-5EEBC5F768BA}"/>
                </a:ext>
              </a:extLst>
            </p:cNvPr>
            <p:cNvSpPr/>
            <p:nvPr/>
          </p:nvSpPr>
          <p:spPr>
            <a:xfrm>
              <a:off x="17161731" y="1373714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AutoShape 8">
            <a:extLst>
              <a:ext uri="{FF2B5EF4-FFF2-40B4-BE49-F238E27FC236}">
                <a16:creationId xmlns:a16="http://schemas.microsoft.com/office/drawing/2014/main" id="{17F1CB60-3DF9-AB9F-B9A0-1B47F526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406890" y="4226264"/>
            <a:ext cx="4572000" cy="0"/>
          </a:xfrm>
          <a:prstGeom prst="line">
            <a:avLst/>
          </a:prstGeom>
          <a:solidFill>
            <a:schemeClr val="accent2"/>
          </a:solidFill>
          <a:ln w="28575" cap="rnd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6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>
            <a:extLst>
              <a:ext uri="{FF2B5EF4-FFF2-40B4-BE49-F238E27FC236}">
                <a16:creationId xmlns:a16="http://schemas.microsoft.com/office/drawing/2014/main" id="{C884A0A5-1F23-6C71-2336-C191B9962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938463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F3CDC-2904-7B57-C1B6-94876E2EC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14" y="71188"/>
            <a:ext cx="11296971" cy="796086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722B2A7-274B-244A-E4C0-6EBBAA5641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514" y="1410348"/>
            <a:ext cx="11296971" cy="502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621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C6269-2B5A-EAE7-E26D-F086465A2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2268A-E5CC-C771-3BD7-88843072A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415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63" r:id="rId2"/>
    <p:sldLayoutId id="2147483665" r:id="rId3"/>
    <p:sldLayoutId id="2147483697" r:id="rId4"/>
    <p:sldLayoutId id="2147483652" r:id="rId5"/>
    <p:sldLayoutId id="2147483673" r:id="rId6"/>
    <p:sldLayoutId id="2147483671" r:id="rId7"/>
    <p:sldLayoutId id="2147483649" r:id="rId8"/>
    <p:sldLayoutId id="2147483660" r:id="rId9"/>
    <p:sldLayoutId id="2147483672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95" r:id="rId16"/>
    <p:sldLayoutId id="2147483655" r:id="rId17"/>
    <p:sldLayoutId id="2147483656" r:id="rId18"/>
    <p:sldLayoutId id="2147483657" r:id="rId19"/>
    <p:sldLayoutId id="214748366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swald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C6269-2B5A-EAE7-E26D-F086465A2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2268A-E5CC-C771-3BD7-88843072A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514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swald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6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c-sara.org/resources/guides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cetsan.wiche.edu/resources/between-lines-behind-work-survey-findings-true-scope-licensure-compliance" TargetMode="External"/><Relationship Id="rId2" Type="http://schemas.openxmlformats.org/officeDocument/2006/relationships/hyperlink" Target="https://wcetsan.wiche.edu/" TargetMode="Externa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wcetsan.wiche.edu/resources/professional-licensure-requirements-handbook-2024" TargetMode="External"/><Relationship Id="rId4" Type="http://schemas.openxmlformats.org/officeDocument/2006/relationships/hyperlink" Target="https://wcet.wiche.edu/frontiers/2026/02/12/certifying-compliance-in-an-uncertain-landscape-survey-findings-on-the-impact-of-professional-licensure-requirement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gheredlicensurepros.com/the-bookmark" TargetMode="External"/><Relationship Id="rId2" Type="http://schemas.openxmlformats.org/officeDocument/2006/relationships/hyperlink" Target="https://policytracker.wiche.edu/" TargetMode="Externa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wcet.wiche.edu/events/webcast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hyperlink" Target="https://wcet.wiche.edu/join-us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4.pn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5" Type="http://schemas.openxmlformats.org/officeDocument/2006/relationships/image" Target="../media/image9.svg"/><Relationship Id="rId10" Type="http://schemas.openxmlformats.org/officeDocument/2006/relationships/image" Target="../media/image27.pn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11.svg"/><Relationship Id="rId3" Type="http://schemas.openxmlformats.org/officeDocument/2006/relationships/image" Target="../media/image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5" Type="http://schemas.openxmlformats.org/officeDocument/2006/relationships/hyperlink" Target="https://wcet.wiche.edu/sponsorship/wcet-sponsors/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9.svg"/><Relationship Id="rId9" Type="http://schemas.openxmlformats.org/officeDocument/2006/relationships/image" Target="../media/image34.png"/><Relationship Id="rId1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hyperlink" Target="mailto:mraymond@wiche.edu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sv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cetSAN.wiche.edu" TargetMode="External"/><Relationship Id="rId2" Type="http://schemas.openxmlformats.org/officeDocument/2006/relationships/hyperlink" Target="mailto:cdowd@wiche.ed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cpascal@nvcc.edu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linkedin.com/in/tmoore27" TargetMode="External"/><Relationship Id="rId5" Type="http://schemas.openxmlformats.org/officeDocument/2006/relationships/image" Target="../media/image20.jpeg"/><Relationship Id="rId4" Type="http://schemas.openxmlformats.org/officeDocument/2006/relationships/hyperlink" Target="mailto:kris@higheredlicensurepros.co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3/10/31/2023-22785/financial-responsibility-administrative-capability-certification-procedures-ability-to-benefit-atb?utm_campaign=subscription+mailing+list&amp;utm_medium=email&amp;utm_source=federalregister.gov" TargetMode="External"/><Relationship Id="rId2" Type="http://schemas.openxmlformats.org/officeDocument/2006/relationships/hyperlink" Target="https://www.ecfr.gov/current/title-34/subtitle-B/chapter-VI/part-668/subpart-D/section-668.43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ecfr.gov/current/title-38/chapter-I/part-21" TargetMode="External"/><Relationship Id="rId4" Type="http://schemas.openxmlformats.org/officeDocument/2006/relationships/hyperlink" Target="https://www.ecfr.gov/current/title-34/subtitle-B/chapter-VI/part-668/subpart-P/section-668.2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841A3-C985-15DB-458E-024282C82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319F103-510E-9587-621E-06EC15B8C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0"/>
            <a:ext cx="12191994" cy="6858000"/>
          </a:xfrm>
          <a:custGeom>
            <a:avLst/>
            <a:gdLst/>
            <a:ahLst/>
            <a:cxnLst/>
            <a:rect l="l" t="t" r="r" b="b"/>
            <a:pathLst>
              <a:path w="4816592" h="2709333">
                <a:moveTo>
                  <a:pt x="0" y="0"/>
                </a:moveTo>
                <a:lnTo>
                  <a:pt x="4816592" y="0"/>
                </a:lnTo>
                <a:lnTo>
                  <a:pt x="4816592" y="2709333"/>
                </a:lnTo>
                <a:lnTo>
                  <a:pt x="0" y="2709333"/>
                </a:lnTo>
                <a:close/>
              </a:path>
            </a:pathLst>
          </a:custGeom>
          <a:gradFill rotWithShape="1">
            <a:gsLst>
              <a:gs pos="0">
                <a:srgbClr val="0F3A5E">
                  <a:alpha val="100000"/>
                </a:srgbClr>
              </a:gs>
              <a:gs pos="100000">
                <a:srgbClr val="869BAD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82E2E0A1-EB40-B195-F954-D24223295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3" y="-144661"/>
            <a:ext cx="12191997" cy="7002661"/>
          </a:xfrm>
          <a:prstGeom prst="rect">
            <a:avLst/>
          </a:prstGeom>
        </p:spPr>
        <p:txBody>
          <a:bodyPr lIns="60960" tIns="60960" rIns="60960" bIns="60960" rtlCol="0" anchor="ctr"/>
          <a:lstStyle/>
          <a:p>
            <a:pPr marL="0" marR="0" lvl="0" indent="0" algn="ctr" defTabSz="914400" rtl="0" eaLnBrk="1" fontAlgn="auto" latinLnBrk="0" hangingPunct="1">
              <a:lnSpc>
                <a:spcPts val="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08B39EBF-170B-DB73-D56D-D31C725D6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457430" y="-914400"/>
            <a:ext cx="3569792" cy="3657600"/>
          </a:xfrm>
          <a:custGeom>
            <a:avLst/>
            <a:gdLst/>
            <a:ahLst/>
            <a:cxnLst/>
            <a:rect l="l" t="t" r="r" b="b"/>
            <a:pathLst>
              <a:path w="5166903" h="5293996">
                <a:moveTo>
                  <a:pt x="0" y="0"/>
                </a:moveTo>
                <a:lnTo>
                  <a:pt x="5166903" y="0"/>
                </a:lnTo>
                <a:lnTo>
                  <a:pt x="5166903" y="5293996"/>
                </a:lnTo>
                <a:lnTo>
                  <a:pt x="0" y="529399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3" name="Freeform 9">
            <a:extLst>
              <a:ext uri="{FF2B5EF4-FFF2-40B4-BE49-F238E27FC236}">
                <a16:creationId xmlns:a16="http://schemas.microsoft.com/office/drawing/2014/main" id="{DBC3E216-E896-C1B9-F555-0C14A0EAF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-286331" y="3342063"/>
            <a:ext cx="892448" cy="914400"/>
          </a:xfrm>
          <a:custGeom>
            <a:avLst/>
            <a:gdLst/>
            <a:ahLst/>
            <a:cxnLst/>
            <a:rect l="l" t="t" r="r" b="b"/>
            <a:pathLst>
              <a:path w="1193591" h="1222950">
                <a:moveTo>
                  <a:pt x="0" y="0"/>
                </a:moveTo>
                <a:lnTo>
                  <a:pt x="1193591" y="0"/>
                </a:lnTo>
                <a:lnTo>
                  <a:pt x="1193591" y="1222950"/>
                </a:lnTo>
                <a:lnTo>
                  <a:pt x="0" y="122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EBCA43BA-E188-88B3-982E-A6DCB1EC2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311856" y="5886572"/>
            <a:ext cx="2231120" cy="2286000"/>
          </a:xfrm>
          <a:custGeom>
            <a:avLst/>
            <a:gdLst/>
            <a:ahLst/>
            <a:cxnLst/>
            <a:rect l="l" t="t" r="r" b="b"/>
            <a:pathLst>
              <a:path w="3545426" h="3632635">
                <a:moveTo>
                  <a:pt x="0" y="0"/>
                </a:moveTo>
                <a:lnTo>
                  <a:pt x="3545427" y="0"/>
                </a:lnTo>
                <a:lnTo>
                  <a:pt x="3545427" y="3632635"/>
                </a:lnTo>
                <a:lnTo>
                  <a:pt x="0" y="363263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5" name="Freeform 12">
            <a:extLst>
              <a:ext uri="{FF2B5EF4-FFF2-40B4-BE49-F238E27FC236}">
                <a16:creationId xmlns:a16="http://schemas.microsoft.com/office/drawing/2014/main" id="{4C69F01D-0867-FB92-D434-CCC2E7ED3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42380" y="-914400"/>
            <a:ext cx="1784896" cy="1828800"/>
          </a:xfrm>
          <a:custGeom>
            <a:avLst/>
            <a:gdLst/>
            <a:ahLst/>
            <a:cxnLst/>
            <a:rect l="l" t="t" r="r" b="b"/>
            <a:pathLst>
              <a:path w="2754109" h="2821853">
                <a:moveTo>
                  <a:pt x="0" y="0"/>
                </a:moveTo>
                <a:lnTo>
                  <a:pt x="2754108" y="0"/>
                </a:lnTo>
                <a:lnTo>
                  <a:pt x="2754108" y="2821853"/>
                </a:lnTo>
                <a:lnTo>
                  <a:pt x="0" y="28218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6" name="Freeform 13">
            <a:extLst>
              <a:ext uri="{FF2B5EF4-FFF2-40B4-BE49-F238E27FC236}">
                <a16:creationId xmlns:a16="http://schemas.microsoft.com/office/drawing/2014/main" id="{C2DA1EF9-5B6D-8740-D200-8920208F6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658600" y="4438076"/>
            <a:ext cx="892448" cy="914400"/>
          </a:xfrm>
          <a:custGeom>
            <a:avLst/>
            <a:gdLst/>
            <a:ahLst/>
            <a:cxnLst/>
            <a:rect l="l" t="t" r="r" b="b"/>
            <a:pathLst>
              <a:path w="1193591" h="1222950">
                <a:moveTo>
                  <a:pt x="0" y="0"/>
                </a:moveTo>
                <a:lnTo>
                  <a:pt x="1193590" y="0"/>
                </a:lnTo>
                <a:lnTo>
                  <a:pt x="1193590" y="1222950"/>
                </a:lnTo>
                <a:lnTo>
                  <a:pt x="0" y="122295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1725489-822E-278A-1B94-6CF734C5B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662" y="165387"/>
            <a:ext cx="806093" cy="2047221"/>
          </a:xfrm>
          <a:custGeom>
            <a:avLst/>
            <a:gdLst/>
            <a:ahLst/>
            <a:cxnLst/>
            <a:rect l="l" t="t" r="r" b="b"/>
            <a:pathLst>
              <a:path w="1209140" h="3070832">
                <a:moveTo>
                  <a:pt x="0" y="0"/>
                </a:moveTo>
                <a:lnTo>
                  <a:pt x="1209141" y="0"/>
                </a:lnTo>
                <a:lnTo>
                  <a:pt x="1209141" y="3070833"/>
                </a:lnTo>
                <a:lnTo>
                  <a:pt x="0" y="30708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89BC7A4-758E-59EE-8B01-1B909B7F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10393320" y="5074195"/>
            <a:ext cx="937690" cy="2381435"/>
          </a:xfrm>
          <a:custGeom>
            <a:avLst/>
            <a:gdLst/>
            <a:ahLst/>
            <a:cxnLst/>
            <a:rect l="l" t="t" r="r" b="b"/>
            <a:pathLst>
              <a:path w="1406535" h="3572152">
                <a:moveTo>
                  <a:pt x="0" y="0"/>
                </a:moveTo>
                <a:lnTo>
                  <a:pt x="1406535" y="0"/>
                </a:lnTo>
                <a:lnTo>
                  <a:pt x="1406535" y="3572153"/>
                </a:lnTo>
                <a:lnTo>
                  <a:pt x="0" y="35721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699E4B5-CEED-504A-8273-18235E7CF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7084286" y="-176724"/>
            <a:ext cx="487345" cy="1237703"/>
          </a:xfrm>
          <a:custGeom>
            <a:avLst/>
            <a:gdLst/>
            <a:ahLst/>
            <a:cxnLst/>
            <a:rect l="l" t="t" r="r" b="b"/>
            <a:pathLst>
              <a:path w="731018" h="1856554">
                <a:moveTo>
                  <a:pt x="0" y="0"/>
                </a:moveTo>
                <a:lnTo>
                  <a:pt x="731018" y="0"/>
                </a:lnTo>
                <a:lnTo>
                  <a:pt x="731018" y="1856554"/>
                </a:lnTo>
                <a:lnTo>
                  <a:pt x="0" y="18565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27A99BAD-F181-6298-708D-40CD71690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860430" y="5048224"/>
            <a:ext cx="895840" cy="2433376"/>
          </a:xfrm>
          <a:custGeom>
            <a:avLst/>
            <a:gdLst/>
            <a:ahLst/>
            <a:cxnLst/>
            <a:rect l="l" t="t" r="r" b="b"/>
            <a:pathLst>
              <a:path w="1075454" h="2731311">
                <a:moveTo>
                  <a:pt x="0" y="0"/>
                </a:moveTo>
                <a:lnTo>
                  <a:pt x="1075454" y="0"/>
                </a:lnTo>
                <a:lnTo>
                  <a:pt x="1075454" y="2731311"/>
                </a:lnTo>
                <a:lnTo>
                  <a:pt x="0" y="273131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BDA67E77-B0B0-55C7-CC98-B40775032C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9420" y="1252446"/>
            <a:ext cx="9232232" cy="19203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swald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0000500000000000000" pitchFamily="2" charset="0"/>
                <a:ea typeface="Roboto Slab" pitchFamily="2" charset="0"/>
                <a:cs typeface="+mj-cs"/>
              </a:rPr>
              <a:t>Welcome to Today’s WCET Webcast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46D0A865-D539-8646-9466-418B10A40DD1}"/>
              </a:ext>
            </a:extLst>
          </p:cNvPr>
          <p:cNvSpPr txBox="1">
            <a:spLocks/>
          </p:cNvSpPr>
          <p:nvPr/>
        </p:nvSpPr>
        <p:spPr>
          <a:xfrm>
            <a:off x="989420" y="3186792"/>
            <a:ext cx="10363201" cy="26948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MARCH 4, 2026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The webcast will begin shortly. No audio is being broadcast at this time.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 recording of this webcast will be available on the WCET website next week.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WCET events may not be recorded or rebroadcast without our written consent. </a:t>
            </a:r>
            <a:b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Canva Sans"/>
                <a:cs typeface="Canva Sans"/>
                <a:sym typeface="Canva Sans"/>
              </a:rPr>
              <a:t>Due to previous issues with repurposed content, AI notetakers will be removed.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Canva Sans"/>
                <a:cs typeface="Canva Sans"/>
                <a:sym typeface="Canva San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Canva Sans"/>
                <a:cs typeface="Canva Sans"/>
                <a:sym typeface="Canva Sans"/>
              </a:rPr>
              <a:t>We apologize for any inconvenience.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Canva Sans"/>
              <a:cs typeface="Canva Sans"/>
              <a:sym typeface="Canva San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76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DCF724-77AC-B490-FD0D-FD120BDCC7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Oswald"/>
              </a:rPr>
              <a:t>Understand. Certify. Communicate.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771C7D-3DBD-01C1-A301-D6105B15B1A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SARA Policy </a:t>
            </a:r>
            <a:r>
              <a:rPr lang="en-US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(</a:t>
            </a:r>
            <a:r>
              <a:rPr lang="en-US">
                <a:solidFill>
                  <a:schemeClr val="accent3"/>
                </a:solidFill>
                <a:latin typeface="Open Sans"/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5.2</a:t>
            </a:r>
            <a:r>
              <a:rPr lang="en-US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) </a:t>
            </a:r>
          </a:p>
          <a:p>
            <a:pPr marL="457200" indent="-457200"/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Extends federal responsibilities to all non-Title IV offerings</a:t>
            </a:r>
          </a:p>
          <a:p>
            <a:pPr marL="457200" indent="-457200"/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Even courses through third-parties</a:t>
            </a:r>
            <a:endParaRPr lang="en-US">
              <a:ea typeface="Open Sans"/>
              <a:cs typeface="Open Sans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b="1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State Licensing Board Requirements</a:t>
            </a:r>
          </a:p>
          <a:p>
            <a:pPr marL="457200" indent="-457200"/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Nursing (and some others) </a:t>
            </a:r>
          </a:p>
          <a:p>
            <a:pPr marL="457200" indent="-457200"/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Range from notification about clinicals to full institutional/program review and approval </a:t>
            </a:r>
          </a:p>
          <a:p>
            <a:pPr marL="0" indent="0">
              <a:buNone/>
            </a:pPr>
            <a:endParaRPr lang="en-US" b="1">
              <a:solidFill>
                <a:srgbClr val="492A73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en-US">
              <a:solidFill>
                <a:srgbClr val="1A237E"/>
              </a:solidFill>
              <a:highlight>
                <a:srgbClr val="FFFFFF"/>
              </a:highlight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9720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0B6B53-3C21-7982-2BC6-711DB32D1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12467" y="941294"/>
            <a:ext cx="6079534" cy="59167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40C915-5EF2-3C14-B48D-B74653DE91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Understand. Certify. Communicate.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221BF6-7C2D-EED8-57D0-EA26A280F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701" y="1407170"/>
            <a:ext cx="5641835" cy="497813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3000" b="1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Student Location Policy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>
                <a:ea typeface="Open Sans"/>
                <a:cs typeface="Open Sans"/>
              </a:rPr>
              <a:t>Initial enrollment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>
                <a:ea typeface="Open Sans"/>
                <a:cs typeface="Open Sans"/>
              </a:rPr>
              <a:t>Change of location</a:t>
            </a:r>
          </a:p>
          <a:p>
            <a:pPr marL="457200" lvl="1" indent="0">
              <a:buNone/>
            </a:pPr>
            <a:endParaRPr lang="en-US">
              <a:ea typeface="Open Sans"/>
              <a:cs typeface="Open Sans"/>
            </a:endParaRPr>
          </a:p>
          <a:p>
            <a:r>
              <a:rPr lang="en-US" sz="3000" b="1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Written Attestation Exception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>
                <a:ea typeface="Open Sans"/>
                <a:cs typeface="Open Sans"/>
              </a:rPr>
              <a:t>One "meets" state</a:t>
            </a:r>
          </a:p>
          <a:p>
            <a:pPr marL="457200" lvl="1" indent="0">
              <a:buNone/>
            </a:pPr>
            <a:endParaRPr lang="en-US">
              <a:ea typeface="Open Sans"/>
              <a:cs typeface="Open Sans"/>
            </a:endParaRPr>
          </a:p>
          <a:p>
            <a:r>
              <a:rPr lang="en-US" sz="3000" b="1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Public Disclosures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>
                <a:ea typeface="Open Sans"/>
                <a:cs typeface="Open Sans"/>
              </a:rPr>
              <a:t>"Meets" or "Does not meet"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>
                <a:ea typeface="Open Sans"/>
                <a:cs typeface="Open Sans"/>
              </a:rPr>
              <a:t>Pell-eligible Prison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>
                <a:ea typeface="Open Sans"/>
                <a:cs typeface="Open Sans"/>
              </a:rPr>
              <a:t>VA</a:t>
            </a:r>
          </a:p>
          <a:p>
            <a:pPr marL="457200" lvl="1" indent="0">
              <a:buNone/>
            </a:pPr>
            <a:endParaRPr lang="en-US">
              <a:ea typeface="Open Sans"/>
              <a:cs typeface="Open Sans"/>
            </a:endParaRPr>
          </a:p>
          <a:p>
            <a:r>
              <a:rPr lang="en-US" sz="3000" b="1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Individual Direct 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243D-A53B-733B-9799-58F15506E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9342" y="1324535"/>
            <a:ext cx="5545163" cy="55327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Work Required</a:t>
            </a:r>
          </a:p>
          <a:p>
            <a:r>
              <a:rPr lang="en-US">
                <a:solidFill>
                  <a:schemeClr val="bg1"/>
                </a:solidFill>
                <a:ea typeface="Open Sans"/>
                <a:cs typeface="Open Sans"/>
              </a:rPr>
              <a:t>Research state requirements</a:t>
            </a:r>
          </a:p>
          <a:p>
            <a:r>
              <a:rPr lang="en-US">
                <a:solidFill>
                  <a:schemeClr val="bg1"/>
                </a:solidFill>
                <a:ea typeface="Open Sans"/>
                <a:cs typeface="Open Sans"/>
              </a:rPr>
              <a:t>Compare curriculum</a:t>
            </a:r>
          </a:p>
          <a:p>
            <a:r>
              <a:rPr lang="en-US">
                <a:solidFill>
                  <a:schemeClr val="bg1"/>
                </a:solidFill>
                <a:ea typeface="Open Sans"/>
                <a:cs typeface="Open Sans"/>
              </a:rPr>
              <a:t>Make "meets" or "does not meet" determination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chemeClr val="bg1"/>
                </a:solidFill>
                <a:ea typeface="Open Sans"/>
                <a:cs typeface="Open Sans"/>
              </a:rPr>
              <a:t>Enroll or advertise/recruit</a:t>
            </a:r>
          </a:p>
          <a:p>
            <a:r>
              <a:rPr lang="en-US">
                <a:solidFill>
                  <a:schemeClr val="bg1"/>
                </a:solidFill>
                <a:ea typeface="Open Sans"/>
                <a:cs typeface="Open Sans"/>
              </a:rPr>
              <a:t>Document</a:t>
            </a:r>
          </a:p>
          <a:p>
            <a:r>
              <a:rPr lang="en-US">
                <a:solidFill>
                  <a:schemeClr val="bg1"/>
                </a:solidFill>
                <a:ea typeface="Open Sans"/>
                <a:cs typeface="Open Sans"/>
              </a:rPr>
              <a:t>Coordinate</a:t>
            </a:r>
          </a:p>
        </p:txBody>
      </p:sp>
    </p:spTree>
    <p:extLst>
      <p:ext uri="{BB962C8B-B14F-4D97-AF65-F5344CB8AC3E}">
        <p14:creationId xmlns:p14="http://schemas.microsoft.com/office/powerpoint/2010/main" val="876584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87E54-AC74-3D68-C69B-42F101D8D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73E6-4207-912B-C4D4-A6BA6AE7C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Oswald"/>
              </a:rPr>
              <a:t>Policies, Processes, and a Proactive Approach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51B6D-5759-1A7C-DE5D-8B21A8C5F1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latin typeface="Oswald"/>
              </a:rPr>
              <a:t>Panel Discussion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784629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D097D-BF3E-4257-6CB2-F7BF86B6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492" y="960895"/>
            <a:ext cx="4998761" cy="4936210"/>
          </a:xfrm>
        </p:spPr>
        <p:txBody>
          <a:bodyPr anchor="ctr">
            <a:normAutofit/>
          </a:bodyPr>
          <a:lstStyle/>
          <a:p>
            <a:r>
              <a:rPr lang="en-US" sz="8000"/>
              <a:t>AUDIENCE QUESTIONS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51A41150-9E2C-0E83-3CFD-087718346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-7781" r="22346" b="-8935"/>
          <a:stretch>
            <a:fillRect/>
          </a:stretch>
        </p:blipFill>
        <p:spPr>
          <a:xfrm>
            <a:off x="6727432" y="391332"/>
            <a:ext cx="5183118" cy="6075336"/>
          </a:xfrm>
        </p:spPr>
      </p:pic>
    </p:spTree>
    <p:extLst>
      <p:ext uri="{BB962C8B-B14F-4D97-AF65-F5344CB8AC3E}">
        <p14:creationId xmlns:p14="http://schemas.microsoft.com/office/powerpoint/2010/main" val="2129952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FC62A1-0F5B-216E-4D5E-BC1559D01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14" y="71188"/>
            <a:ext cx="11547262" cy="796086"/>
          </a:xfrm>
        </p:spPr>
        <p:txBody>
          <a:bodyPr>
            <a:noAutofit/>
          </a:bodyPr>
          <a:lstStyle/>
          <a:p>
            <a:r>
              <a:rPr lang="en-US">
                <a:latin typeface="Oswald"/>
              </a:rPr>
              <a:t>State Authorization Network Information and Resources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ADB190-600F-2D6F-0DF6-F5CE2071856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515" y="1304365"/>
            <a:ext cx="11296970" cy="5127433"/>
          </a:xfrm>
        </p:spPr>
        <p:txBody>
          <a:bodyPr>
            <a:noAutofit/>
          </a:bodyPr>
          <a:lstStyle/>
          <a:p>
            <a:pPr marL="0" indent="0" defTabSz="609630">
              <a:lnSpc>
                <a:spcPct val="100000"/>
              </a:lnSpc>
              <a:spcBef>
                <a:spcPts val="667"/>
              </a:spcBef>
              <a:buNone/>
              <a:defRPr/>
            </a:pPr>
            <a:r>
              <a:rPr lang="en-US" sz="2000">
                <a:solidFill>
                  <a:srgbClr val="000000"/>
                </a:solidFill>
              </a:rPr>
              <a:t>Visit </a:t>
            </a:r>
            <a:r>
              <a:rPr lang="en-US" sz="2000">
                <a:solidFill>
                  <a:srgbClr val="000000"/>
                </a:solidFill>
                <a:hlinkClick r:id="rId2"/>
              </a:rPr>
              <a:t>wcetSAN</a:t>
            </a:r>
            <a:r>
              <a:rPr lang="en-US" sz="2000">
                <a:solidFill>
                  <a:prstClr val="black"/>
                </a:solidFill>
                <a:hlinkClick r:id="rId2"/>
              </a:rPr>
              <a:t>.wiche.edu</a:t>
            </a:r>
            <a:r>
              <a:rPr lang="en-US" sz="2000">
                <a:solidFill>
                  <a:prstClr val="black"/>
                </a:solidFill>
              </a:rPr>
              <a:t> to explore State Authorization Network Resources, Membership, and Events addressing professional licensure compliance management and other interstate activity compliance issues.</a:t>
            </a:r>
          </a:p>
          <a:p>
            <a:pPr marL="0" lvl="0" indent="0" defTabSz="609630">
              <a:lnSpc>
                <a:spcPct val="100000"/>
              </a:lnSpc>
              <a:spcBef>
                <a:spcPts val="667"/>
              </a:spcBef>
              <a:buNone/>
              <a:defRPr/>
            </a:pPr>
            <a:endParaRPr lang="en-US" sz="2000">
              <a:solidFill>
                <a:sysClr val="windowText" lastClr="000000">
                  <a:lumMod val="85000"/>
                  <a:lumOff val="15000"/>
                </a:sysClr>
              </a:solidFill>
            </a:endParaRPr>
          </a:p>
          <a:p>
            <a:pPr marL="0" indent="0" defTabSz="609630">
              <a:lnSpc>
                <a:spcPct val="100000"/>
              </a:lnSpc>
              <a:spcBef>
                <a:spcPts val="667"/>
              </a:spcBef>
              <a:buNone/>
              <a:defRPr/>
            </a:pPr>
            <a:r>
              <a:rPr lang="en-US" sz="2000">
                <a:solidFill>
                  <a:srgbClr val="000000"/>
                </a:solidFill>
                <a:ea typeface="Open Sans"/>
                <a:cs typeface="Open Sans"/>
              </a:rPr>
              <a:t>Survey Report:  Findings on the True Scope of Licensure Compliance (2026) </a:t>
            </a:r>
            <a:r>
              <a:rPr lang="en-US" sz="2000">
                <a:ea typeface="+mn-lt"/>
                <a:cs typeface="+mn-lt"/>
                <a:hlinkClick r:id="rId3"/>
              </a:rPr>
              <a:t>wcetsan.wiche.edu/resources/between-lines-behind-work-survey-findings-true-scope-licensure-compliance</a:t>
            </a:r>
            <a:r>
              <a:rPr lang="en-US" sz="2000">
                <a:ea typeface="+mn-lt"/>
                <a:cs typeface="+mn-lt"/>
              </a:rPr>
              <a:t> </a:t>
            </a:r>
            <a:endParaRPr lang="en-US" sz="2000">
              <a:ea typeface="Open Sans"/>
              <a:cs typeface="Open Sans"/>
            </a:endParaRPr>
          </a:p>
          <a:p>
            <a:pPr marL="0" lvl="0" indent="0">
              <a:lnSpc>
                <a:spcPct val="100000"/>
              </a:lnSpc>
              <a:spcBef>
                <a:spcPts val="667"/>
              </a:spcBef>
              <a:buNone/>
              <a:defRPr/>
            </a:pPr>
            <a:endParaRPr lang="en-US" sz="2000">
              <a:solidFill>
                <a:prstClr val="black"/>
              </a:solidFill>
              <a:ea typeface="Open Sans"/>
              <a:cs typeface="Open Sans"/>
            </a:endParaRPr>
          </a:p>
          <a:p>
            <a:pPr marL="0" indent="0">
              <a:lnSpc>
                <a:spcPct val="100000"/>
              </a:lnSpc>
              <a:spcBef>
                <a:spcPts val="667"/>
              </a:spcBef>
              <a:buNone/>
              <a:defRPr/>
            </a:pPr>
            <a:r>
              <a:rPr lang="en-US" sz="2000">
                <a:solidFill>
                  <a:prstClr val="black"/>
                </a:solidFill>
                <a:ea typeface="Open Sans"/>
                <a:cs typeface="Open Sans"/>
              </a:rPr>
              <a:t>WCET Frontiers: Certifying Compliance in an Uncertain Landscape: </a:t>
            </a:r>
            <a:r>
              <a:rPr lang="en-US" sz="2000">
                <a:solidFill>
                  <a:prstClr val="black"/>
                </a:solidFill>
                <a:ea typeface="+mn-lt"/>
                <a:cs typeface="+mn-lt"/>
                <a:hlinkClick r:id="rId4"/>
              </a:rPr>
              <a:t>wcet.wiche.edu/frontiers/2026/02/12/certifying-compliance-in-an-uncertain-landscape-survey-findings-on-the-impact-of-professional-licensure-requirements</a:t>
            </a:r>
            <a:r>
              <a:rPr lang="en-US" sz="2000">
                <a:solidFill>
                  <a:prstClr val="black"/>
                </a:solidFill>
                <a:ea typeface="+mn-lt"/>
                <a:cs typeface="+mn-lt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667"/>
              </a:spcBef>
              <a:buNone/>
              <a:defRPr/>
            </a:pPr>
            <a:endParaRPr lang="en-US" sz="2000">
              <a:solidFill>
                <a:prstClr val="black"/>
              </a:solidFill>
              <a:ea typeface="Open Sans"/>
              <a:cs typeface="Open Sans"/>
            </a:endParaRPr>
          </a:p>
          <a:p>
            <a:pPr marL="0" indent="0">
              <a:buNone/>
              <a:defRPr/>
            </a:pPr>
            <a:r>
              <a:rPr lang="en-US" sz="2000">
                <a:solidFill>
                  <a:prstClr val="black"/>
                </a:solidFill>
                <a:ea typeface="Open Sans"/>
                <a:cs typeface="Open Sans"/>
              </a:rPr>
              <a:t>Professional Licensure Requirements Handbook: </a:t>
            </a:r>
            <a:br>
              <a:rPr lang="en-US" sz="2000">
                <a:solidFill>
                  <a:prstClr val="black"/>
                </a:solidFill>
                <a:ea typeface="Open Sans"/>
                <a:cs typeface="Open Sans"/>
              </a:rPr>
            </a:br>
            <a:r>
              <a:rPr lang="en-US" sz="2000">
                <a:solidFill>
                  <a:prstClr val="black"/>
                </a:solidFill>
                <a:ea typeface="+mn-lt"/>
                <a:cs typeface="+mn-lt"/>
                <a:hlinkClick r:id="rId5"/>
              </a:rPr>
              <a:t>wcetsan.wiche.edu/resources/professional-licensure-requirements-handbook-2024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57805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052B11-BD76-868A-77C1-BE365764C8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Additional Information and 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954E4C-7647-F263-19E2-49CC0280A84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67"/>
              </a:spcBef>
              <a:buNone/>
              <a:defRPr/>
            </a:pPr>
            <a:r>
              <a:rPr lang="en-US">
                <a:solidFill>
                  <a:prstClr val="black"/>
                </a:solidFill>
                <a:ea typeface="Open Sans"/>
                <a:cs typeface="Open Sans"/>
              </a:rPr>
              <a:t>The Policy Tracker - </a:t>
            </a:r>
            <a:r>
              <a:rPr lang="en-US">
                <a:solidFill>
                  <a:prstClr val="black"/>
                </a:solidFill>
                <a:ea typeface="+mn-lt"/>
                <a:cs typeface="+mn-lt"/>
                <a:hlinkClick r:id="rId2"/>
              </a:rPr>
              <a:t>policytracker.wiche.edu </a:t>
            </a:r>
            <a:r>
              <a:rPr lang="en-US">
                <a:solidFill>
                  <a:prstClr val="black"/>
                </a:solidFill>
                <a:ea typeface="+mn-lt"/>
                <a:cs typeface="+mn-lt"/>
              </a:rPr>
              <a:t>- to follow Regulations, Statutes, Executive Orders, Guidance, and Judicial Actions.</a:t>
            </a:r>
            <a:endParaRPr lang="en-US">
              <a:solidFill>
                <a:prstClr val="black"/>
              </a:solidFill>
              <a:ea typeface="Open Sans"/>
              <a:cs typeface="Open Sans"/>
            </a:endParaRPr>
          </a:p>
          <a:p>
            <a:pPr marL="0" indent="0">
              <a:lnSpc>
                <a:spcPct val="100000"/>
              </a:lnSpc>
              <a:spcBef>
                <a:spcPts val="667"/>
              </a:spcBef>
              <a:buNone/>
              <a:defRPr/>
            </a:pPr>
            <a:endParaRPr lang="en-US" sz="3600">
              <a:solidFill>
                <a:prstClr val="black"/>
              </a:solidFill>
              <a:ea typeface="Open Sans"/>
              <a:cs typeface="Open Sans"/>
            </a:endParaRPr>
          </a:p>
          <a:p>
            <a:pPr marL="0" indent="0">
              <a:buNone/>
              <a:defRPr/>
            </a:pPr>
            <a:r>
              <a:rPr lang="en-US">
                <a:solidFill>
                  <a:prstClr val="black"/>
                </a:solidFill>
                <a:ea typeface="Open Sans"/>
                <a:cs typeface="Open Sans"/>
              </a:rPr>
              <a:t>Connect with Higher Education Licensure Pros to learn more about The Bookmark, our centralized licensure research platform designed specifically for higher education: </a:t>
            </a:r>
            <a:r>
              <a:rPr lang="en-US">
                <a:solidFill>
                  <a:prstClr val="black"/>
                </a:solidFill>
                <a:ea typeface="+mn-lt"/>
                <a:cs typeface="+mn-lt"/>
                <a:hlinkClick r:id="rId3"/>
              </a:rPr>
              <a:t>higheredlicensurepros.com/the-bookmark</a:t>
            </a:r>
            <a:endParaRPr lang="en-US">
              <a:solidFill>
                <a:prstClr val="black"/>
              </a:solidFill>
              <a:ea typeface="+mn-lt"/>
              <a:cs typeface="+mn-lt"/>
            </a:endParaRPr>
          </a:p>
          <a:p>
            <a:pPr marL="0" indent="0">
              <a:buNone/>
              <a:defRPr/>
            </a:pPr>
            <a:endParaRPr lang="en-US">
              <a:solidFill>
                <a:prstClr val="black"/>
              </a:solidFill>
              <a:ea typeface="+mn-lt"/>
              <a:cs typeface="+mn-lt"/>
            </a:endParaRPr>
          </a:p>
          <a:p>
            <a:pPr marL="0" indent="0">
              <a:buNone/>
              <a:defRPr/>
            </a:pPr>
            <a:r>
              <a:rPr lang="en-US">
                <a:solidFill>
                  <a:srgbClr val="000000"/>
                </a:solidFill>
              </a:rPr>
              <a:t>The webcast recording and additional resources will be available in the next week: </a:t>
            </a:r>
            <a:r>
              <a:rPr lang="en-US">
                <a:solidFill>
                  <a:prstClr val="black"/>
                </a:solidFill>
                <a:hlinkClick r:id="rId4"/>
              </a:rPr>
              <a:t>wcet.wiche.edu/events/webcasts</a:t>
            </a:r>
            <a:r>
              <a:rPr lang="en-US">
                <a:solidFill>
                  <a:prstClr val="black"/>
                </a:solidFill>
              </a:rPr>
              <a:t>.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86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B5A04A-E185-E1CA-C11B-9DE6E777D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6">
            <a:extLst>
              <a:ext uri="{FF2B5EF4-FFF2-40B4-BE49-F238E27FC236}">
                <a16:creationId xmlns:a16="http://schemas.microsoft.com/office/drawing/2014/main" id="{9A4AE59A-E717-544C-A3E8-CE5E9DF7E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457430" y="-914400"/>
            <a:ext cx="3569792" cy="3657600"/>
          </a:xfrm>
          <a:custGeom>
            <a:avLst/>
            <a:gdLst/>
            <a:ahLst/>
            <a:cxnLst/>
            <a:rect l="l" t="t" r="r" b="b"/>
            <a:pathLst>
              <a:path w="5166903" h="5293996">
                <a:moveTo>
                  <a:pt x="0" y="0"/>
                </a:moveTo>
                <a:lnTo>
                  <a:pt x="5166903" y="0"/>
                </a:lnTo>
                <a:lnTo>
                  <a:pt x="5166903" y="5293996"/>
                </a:lnTo>
                <a:lnTo>
                  <a:pt x="0" y="529399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3" name="Freeform 9">
            <a:extLst>
              <a:ext uri="{FF2B5EF4-FFF2-40B4-BE49-F238E27FC236}">
                <a16:creationId xmlns:a16="http://schemas.microsoft.com/office/drawing/2014/main" id="{2EFA4F0F-C61B-DE45-D5CE-26E096B70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-286331" y="3342063"/>
            <a:ext cx="892448" cy="914400"/>
          </a:xfrm>
          <a:custGeom>
            <a:avLst/>
            <a:gdLst/>
            <a:ahLst/>
            <a:cxnLst/>
            <a:rect l="l" t="t" r="r" b="b"/>
            <a:pathLst>
              <a:path w="1193591" h="1222950">
                <a:moveTo>
                  <a:pt x="0" y="0"/>
                </a:moveTo>
                <a:lnTo>
                  <a:pt x="1193591" y="0"/>
                </a:lnTo>
                <a:lnTo>
                  <a:pt x="1193591" y="1222950"/>
                </a:lnTo>
                <a:lnTo>
                  <a:pt x="0" y="122295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283CAA8F-A08E-7956-B848-E2B40C716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311856" y="5886572"/>
            <a:ext cx="2231120" cy="2286000"/>
          </a:xfrm>
          <a:custGeom>
            <a:avLst/>
            <a:gdLst/>
            <a:ahLst/>
            <a:cxnLst/>
            <a:rect l="l" t="t" r="r" b="b"/>
            <a:pathLst>
              <a:path w="3545426" h="3632635">
                <a:moveTo>
                  <a:pt x="0" y="0"/>
                </a:moveTo>
                <a:lnTo>
                  <a:pt x="3545427" y="0"/>
                </a:lnTo>
                <a:lnTo>
                  <a:pt x="3545427" y="3632635"/>
                </a:lnTo>
                <a:lnTo>
                  <a:pt x="0" y="363263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6" name="Freeform 13">
            <a:extLst>
              <a:ext uri="{FF2B5EF4-FFF2-40B4-BE49-F238E27FC236}">
                <a16:creationId xmlns:a16="http://schemas.microsoft.com/office/drawing/2014/main" id="{8401D61B-F62D-D84D-6135-B5E7F543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658600" y="4438076"/>
            <a:ext cx="892448" cy="914400"/>
          </a:xfrm>
          <a:custGeom>
            <a:avLst/>
            <a:gdLst/>
            <a:ahLst/>
            <a:cxnLst/>
            <a:rect l="l" t="t" r="r" b="b"/>
            <a:pathLst>
              <a:path w="1193591" h="1222950">
                <a:moveTo>
                  <a:pt x="0" y="0"/>
                </a:moveTo>
                <a:lnTo>
                  <a:pt x="1193590" y="0"/>
                </a:lnTo>
                <a:lnTo>
                  <a:pt x="1193590" y="1222950"/>
                </a:lnTo>
                <a:lnTo>
                  <a:pt x="0" y="122295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B60C095-3497-FA04-75F9-87E0B2936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662" y="165387"/>
            <a:ext cx="806093" cy="2047221"/>
          </a:xfrm>
          <a:custGeom>
            <a:avLst/>
            <a:gdLst/>
            <a:ahLst/>
            <a:cxnLst/>
            <a:rect l="l" t="t" r="r" b="b"/>
            <a:pathLst>
              <a:path w="1209140" h="3070832">
                <a:moveTo>
                  <a:pt x="0" y="0"/>
                </a:moveTo>
                <a:lnTo>
                  <a:pt x="1209141" y="0"/>
                </a:lnTo>
                <a:lnTo>
                  <a:pt x="1209141" y="3070833"/>
                </a:lnTo>
                <a:lnTo>
                  <a:pt x="0" y="30708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7317F7E-A79A-E70C-FEFF-96A8BAFC5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10393320" y="5074195"/>
            <a:ext cx="937690" cy="2381435"/>
          </a:xfrm>
          <a:custGeom>
            <a:avLst/>
            <a:gdLst/>
            <a:ahLst/>
            <a:cxnLst/>
            <a:rect l="l" t="t" r="r" b="b"/>
            <a:pathLst>
              <a:path w="1406535" h="3572152">
                <a:moveTo>
                  <a:pt x="0" y="0"/>
                </a:moveTo>
                <a:lnTo>
                  <a:pt x="1406535" y="0"/>
                </a:lnTo>
                <a:lnTo>
                  <a:pt x="1406535" y="3572153"/>
                </a:lnTo>
                <a:lnTo>
                  <a:pt x="0" y="35721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A21D41C1-B6EE-99E1-94BE-3D34439BA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860430" y="5048224"/>
            <a:ext cx="895840" cy="2433376"/>
          </a:xfrm>
          <a:custGeom>
            <a:avLst/>
            <a:gdLst/>
            <a:ahLst/>
            <a:cxnLst/>
            <a:rect l="l" t="t" r="r" b="b"/>
            <a:pathLst>
              <a:path w="1075454" h="2731311">
                <a:moveTo>
                  <a:pt x="0" y="0"/>
                </a:moveTo>
                <a:lnTo>
                  <a:pt x="1075454" y="0"/>
                </a:lnTo>
                <a:lnTo>
                  <a:pt x="1075454" y="2731311"/>
                </a:lnTo>
                <a:lnTo>
                  <a:pt x="0" y="27313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9C3304-9B75-FDD9-EB2E-6A86D42BA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67274"/>
            <a:ext cx="12192000" cy="599072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D17D0F09-0CD9-04A7-6CC1-D389D83AF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"/>
            <a:ext cx="12192001" cy="867274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C39EFF-94F1-3E00-CA0E-A1B0677883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3997" y="71189"/>
            <a:ext cx="11296971" cy="7960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swald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0000500000000000000" pitchFamily="2" charset="0"/>
                <a:ea typeface="+mj-ea"/>
                <a:cs typeface="+mj-cs"/>
              </a:rPr>
              <a:t>Stay Connected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5D90E9F-7E6A-ED7D-FC0F-E32B5C0CDFD3}"/>
              </a:ext>
            </a:extLst>
          </p:cNvPr>
          <p:cNvSpPr txBox="1">
            <a:spLocks/>
          </p:cNvSpPr>
          <p:nvPr/>
        </p:nvSpPr>
        <p:spPr>
          <a:xfrm>
            <a:off x="734172" y="1559701"/>
            <a:ext cx="10723656" cy="39980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WCET is the leader in the practice, policy &amp; advocacy of 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digital learning in higher education.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We envision a future where high-quality digital learning fosters success for educators and learners.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F3A5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Learn more about the benefits of joining our community: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F3A5E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wcet.wiche.edu/join-us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F3A5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384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01047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80811" y="5221086"/>
            <a:ext cx="2133221" cy="2185693"/>
          </a:xfrm>
          <a:custGeom>
            <a:avLst/>
            <a:gdLst/>
            <a:ahLst/>
            <a:cxnLst/>
            <a:rect l="l" t="t" r="r" b="b"/>
            <a:pathLst>
              <a:path w="3199832" h="3278540">
                <a:moveTo>
                  <a:pt x="0" y="0"/>
                </a:moveTo>
                <a:lnTo>
                  <a:pt x="3199832" y="0"/>
                </a:lnTo>
                <a:lnTo>
                  <a:pt x="3199832" y="3278541"/>
                </a:lnTo>
                <a:lnTo>
                  <a:pt x="0" y="32785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</a:blip>
            <a:stretch>
              <a:fillRect l="-20074" t="-4979" r="-205511" b="-4665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5338" y="4203681"/>
            <a:ext cx="1002785" cy="1027451"/>
          </a:xfrm>
          <a:custGeom>
            <a:avLst/>
            <a:gdLst/>
            <a:ahLst/>
            <a:cxnLst/>
            <a:rect l="l" t="t" r="r" b="b"/>
            <a:pathLst>
              <a:path w="1504178" h="1541177">
                <a:moveTo>
                  <a:pt x="0" y="0"/>
                </a:moveTo>
                <a:lnTo>
                  <a:pt x="1504178" y="0"/>
                </a:lnTo>
                <a:lnTo>
                  <a:pt x="1504178" y="1541177"/>
                </a:lnTo>
                <a:lnTo>
                  <a:pt x="0" y="15411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20074" t="-4979" r="-205511" b="-4665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4227" y="1174286"/>
            <a:ext cx="649454" cy="665429"/>
          </a:xfrm>
          <a:custGeom>
            <a:avLst/>
            <a:gdLst/>
            <a:ahLst/>
            <a:cxnLst/>
            <a:rect l="l" t="t" r="r" b="b"/>
            <a:pathLst>
              <a:path w="974181" h="998143">
                <a:moveTo>
                  <a:pt x="0" y="0"/>
                </a:moveTo>
                <a:lnTo>
                  <a:pt x="974181" y="0"/>
                </a:lnTo>
                <a:lnTo>
                  <a:pt x="974181" y="998143"/>
                </a:lnTo>
                <a:lnTo>
                  <a:pt x="0" y="998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</a:blip>
            <a:stretch>
              <a:fillRect l="-20074" t="-4979" r="-205511" b="-4665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10147589" y="4834445"/>
            <a:ext cx="1079500" cy="2741587"/>
          </a:xfrm>
          <a:custGeom>
            <a:avLst/>
            <a:gdLst/>
            <a:ahLst/>
            <a:cxnLst/>
            <a:rect l="l" t="t" r="r" b="b"/>
            <a:pathLst>
              <a:path w="1619250" h="4112381">
                <a:moveTo>
                  <a:pt x="0" y="0"/>
                </a:moveTo>
                <a:lnTo>
                  <a:pt x="1619250" y="0"/>
                </a:lnTo>
                <a:lnTo>
                  <a:pt x="1619250" y="4112381"/>
                </a:lnTo>
                <a:lnTo>
                  <a:pt x="0" y="41123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935" y="136207"/>
            <a:ext cx="1079500" cy="2741587"/>
          </a:xfrm>
          <a:custGeom>
            <a:avLst/>
            <a:gdLst/>
            <a:ahLst/>
            <a:cxnLst/>
            <a:rect l="l" t="t" r="r" b="b"/>
            <a:pathLst>
              <a:path w="1619250" h="4112381">
                <a:moveTo>
                  <a:pt x="0" y="0"/>
                </a:moveTo>
                <a:lnTo>
                  <a:pt x="1619250" y="0"/>
                </a:lnTo>
                <a:lnTo>
                  <a:pt x="1619250" y="4112381"/>
                </a:lnTo>
                <a:lnTo>
                  <a:pt x="0" y="4112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82271" y="6302262"/>
            <a:ext cx="2027456" cy="2077326"/>
          </a:xfrm>
          <a:custGeom>
            <a:avLst/>
            <a:gdLst/>
            <a:ahLst/>
            <a:cxnLst/>
            <a:rect l="l" t="t" r="r" b="b"/>
            <a:pathLst>
              <a:path w="3041184" h="3115989">
                <a:moveTo>
                  <a:pt x="0" y="0"/>
                </a:moveTo>
                <a:lnTo>
                  <a:pt x="3041184" y="0"/>
                </a:lnTo>
                <a:lnTo>
                  <a:pt x="3041184" y="3115989"/>
                </a:lnTo>
                <a:lnTo>
                  <a:pt x="0" y="31159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</a:blip>
            <a:stretch>
              <a:fillRect l="-20074" t="-4979" r="-205511" b="-4665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3498" y="-767710"/>
            <a:ext cx="1498559" cy="1535420"/>
          </a:xfrm>
          <a:custGeom>
            <a:avLst/>
            <a:gdLst/>
            <a:ahLst/>
            <a:cxnLst/>
            <a:rect l="l" t="t" r="r" b="b"/>
            <a:pathLst>
              <a:path w="2247839" h="2303130">
                <a:moveTo>
                  <a:pt x="0" y="0"/>
                </a:moveTo>
                <a:lnTo>
                  <a:pt x="2247839" y="0"/>
                </a:lnTo>
                <a:lnTo>
                  <a:pt x="2247839" y="2303130"/>
                </a:lnTo>
                <a:lnTo>
                  <a:pt x="0" y="2303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</a:blip>
            <a:stretch>
              <a:fillRect l="-20074" t="-4979" r="-205511" b="-4665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50586" y="4330259"/>
            <a:ext cx="649454" cy="665429"/>
          </a:xfrm>
          <a:custGeom>
            <a:avLst/>
            <a:gdLst/>
            <a:ahLst/>
            <a:cxnLst/>
            <a:rect l="l" t="t" r="r" b="b"/>
            <a:pathLst>
              <a:path w="974181" h="998143">
                <a:moveTo>
                  <a:pt x="0" y="0"/>
                </a:moveTo>
                <a:lnTo>
                  <a:pt x="974180" y="0"/>
                </a:lnTo>
                <a:lnTo>
                  <a:pt x="974180" y="998143"/>
                </a:lnTo>
                <a:lnTo>
                  <a:pt x="0" y="998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</a:blip>
            <a:stretch>
              <a:fillRect l="-20074" t="-4979" r="-205511" b="-4665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7100765" y="-324224"/>
            <a:ext cx="666750" cy="1693333"/>
          </a:xfrm>
          <a:custGeom>
            <a:avLst/>
            <a:gdLst/>
            <a:ahLst/>
            <a:cxnLst/>
            <a:rect l="l" t="t" r="r" b="b"/>
            <a:pathLst>
              <a:path w="1000125" h="2540000">
                <a:moveTo>
                  <a:pt x="0" y="0"/>
                </a:moveTo>
                <a:lnTo>
                  <a:pt x="1000125" y="0"/>
                </a:lnTo>
                <a:lnTo>
                  <a:pt x="1000125" y="2540000"/>
                </a:lnTo>
                <a:lnTo>
                  <a:pt x="0" y="2540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1514977" y="3592411"/>
            <a:ext cx="698500" cy="1773968"/>
          </a:xfrm>
          <a:custGeom>
            <a:avLst/>
            <a:gdLst/>
            <a:ahLst/>
            <a:cxnLst/>
            <a:rect l="l" t="t" r="r" b="b"/>
            <a:pathLst>
              <a:path w="1047750" h="2660952">
                <a:moveTo>
                  <a:pt x="0" y="0"/>
                </a:moveTo>
                <a:lnTo>
                  <a:pt x="1047750" y="0"/>
                </a:lnTo>
                <a:lnTo>
                  <a:pt x="1047750" y="2660953"/>
                </a:lnTo>
                <a:lnTo>
                  <a:pt x="0" y="26609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8471" y="962940"/>
            <a:ext cx="571500" cy="1451429"/>
          </a:xfrm>
          <a:custGeom>
            <a:avLst/>
            <a:gdLst/>
            <a:ahLst/>
            <a:cxnLst/>
            <a:rect l="l" t="t" r="r" b="b"/>
            <a:pathLst>
              <a:path w="857250" h="2177143">
                <a:moveTo>
                  <a:pt x="0" y="0"/>
                </a:moveTo>
                <a:lnTo>
                  <a:pt x="857250" y="0"/>
                </a:lnTo>
                <a:lnTo>
                  <a:pt x="857250" y="2177143"/>
                </a:lnTo>
                <a:lnTo>
                  <a:pt x="0" y="21771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5939" y="6030468"/>
            <a:ext cx="276659" cy="283465"/>
          </a:xfrm>
          <a:custGeom>
            <a:avLst/>
            <a:gdLst/>
            <a:ahLst/>
            <a:cxnLst/>
            <a:rect l="l" t="t" r="r" b="b"/>
            <a:pathLst>
              <a:path w="414989" h="425197">
                <a:moveTo>
                  <a:pt x="0" y="0"/>
                </a:moveTo>
                <a:lnTo>
                  <a:pt x="414989" y="0"/>
                </a:lnTo>
                <a:lnTo>
                  <a:pt x="414989" y="425196"/>
                </a:lnTo>
                <a:lnTo>
                  <a:pt x="0" y="4251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</a:blip>
            <a:stretch>
              <a:fillRect l="-20074" t="-4979" r="-205511" b="-4665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5311" y="3454241"/>
            <a:ext cx="276659" cy="283465"/>
          </a:xfrm>
          <a:custGeom>
            <a:avLst/>
            <a:gdLst/>
            <a:ahLst/>
            <a:cxnLst/>
            <a:rect l="l" t="t" r="r" b="b"/>
            <a:pathLst>
              <a:path w="414989" h="425197">
                <a:moveTo>
                  <a:pt x="0" y="0"/>
                </a:moveTo>
                <a:lnTo>
                  <a:pt x="414990" y="0"/>
                </a:lnTo>
                <a:lnTo>
                  <a:pt x="414990" y="425197"/>
                </a:lnTo>
                <a:lnTo>
                  <a:pt x="0" y="4251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</a:blip>
            <a:stretch>
              <a:fillRect l="-20074" t="-4979" r="-205511" b="-4665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9BE61272-DA02-F8BA-6E29-79FEC123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11120" y="-556802"/>
            <a:ext cx="4600057" cy="4713207"/>
          </a:xfrm>
          <a:custGeom>
            <a:avLst/>
            <a:gdLst/>
            <a:ahLst/>
            <a:cxnLst/>
            <a:rect l="l" t="t" r="r" b="b"/>
            <a:pathLst>
              <a:path w="6900085" h="7069810">
                <a:moveTo>
                  <a:pt x="0" y="0"/>
                </a:moveTo>
                <a:lnTo>
                  <a:pt x="6900085" y="0"/>
                </a:lnTo>
                <a:lnTo>
                  <a:pt x="6900085" y="7069810"/>
                </a:lnTo>
                <a:lnTo>
                  <a:pt x="0" y="70698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</a:blip>
            <a:stretch>
              <a:fillRect l="-20074" t="-4979" r="-205511" b="-46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663262" y="1389329"/>
            <a:ext cx="4865476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40"/>
              </a:lnSpc>
              <a:defRPr/>
            </a:pPr>
            <a:r>
              <a:rPr lang="en-US" sz="4000">
                <a:solidFill>
                  <a:srgbClr val="0F3A5E"/>
                </a:solidFill>
                <a:latin typeface="Oswald"/>
                <a:ea typeface="Oswald"/>
                <a:cs typeface="Oswald"/>
                <a:sym typeface="Oswald"/>
              </a:rPr>
              <a:t>Submit your session ideas!</a:t>
            </a:r>
          </a:p>
        </p:txBody>
      </p:sp>
      <p:sp>
        <p:nvSpPr>
          <p:cNvPr id="18" name="TextBox 18"/>
          <p:cNvSpPr txBox="1">
            <a:spLocks noGrp="1"/>
          </p:cNvSpPr>
          <p:nvPr>
            <p:ph type="title" idx="4294967295"/>
          </p:nvPr>
        </p:nvSpPr>
        <p:spPr>
          <a:xfrm>
            <a:off x="3798048" y="2127373"/>
            <a:ext cx="4595906" cy="131728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F3A5E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WCET 2026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09042" y="3676930"/>
            <a:ext cx="4973918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179"/>
              </a:lnSpc>
              <a:defRPr/>
            </a:pPr>
            <a:r>
              <a:rPr lang="en-US" sz="3765" b="1">
                <a:solidFill>
                  <a:srgbClr val="0F3A5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OCTOBER 14-16, 2026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664747" y="4662973"/>
            <a:ext cx="686250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40"/>
              </a:lnSpc>
              <a:spcBef>
                <a:spcPct val="0"/>
              </a:spcBef>
              <a:defRPr/>
            </a:pPr>
            <a:r>
              <a:rPr lang="en-US" sz="4000">
                <a:solidFill>
                  <a:srgbClr val="0F3A5E"/>
                </a:solidFill>
                <a:latin typeface="Oswald"/>
                <a:ea typeface="Oswald"/>
                <a:cs typeface="Oswald"/>
                <a:sym typeface="Oswald"/>
              </a:rPr>
              <a:t>bit.ly/WCET2026proposals</a:t>
            </a:r>
          </a:p>
        </p:txBody>
      </p:sp>
      <p:sp>
        <p:nvSpPr>
          <p:cNvPr id="20" name="Freeform 20" descr="WCET logo"/>
          <p:cNvSpPr/>
          <p:nvPr/>
        </p:nvSpPr>
        <p:spPr>
          <a:xfrm>
            <a:off x="4987630" y="5632678"/>
            <a:ext cx="2216738" cy="730516"/>
          </a:xfrm>
          <a:custGeom>
            <a:avLst/>
            <a:gdLst/>
            <a:ahLst/>
            <a:cxnLst/>
            <a:rect l="l" t="t" r="r" b="b"/>
            <a:pathLst>
              <a:path w="3325107" h="1095774">
                <a:moveTo>
                  <a:pt x="0" y="0"/>
                </a:moveTo>
                <a:lnTo>
                  <a:pt x="3325108" y="0"/>
                </a:lnTo>
                <a:lnTo>
                  <a:pt x="3325108" y="1095774"/>
                </a:lnTo>
                <a:lnTo>
                  <a:pt x="0" y="10957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" y="0"/>
            <a:ext cx="12191997" cy="6858000"/>
          </a:xfrm>
          <a:custGeom>
            <a:avLst/>
            <a:gdLst/>
            <a:ahLst/>
            <a:cxnLst/>
            <a:rect l="l" t="t" r="r" b="b"/>
            <a:pathLst>
              <a:path w="4816592" h="2709333">
                <a:moveTo>
                  <a:pt x="0" y="0"/>
                </a:moveTo>
                <a:lnTo>
                  <a:pt x="4816592" y="0"/>
                </a:lnTo>
                <a:lnTo>
                  <a:pt x="4816592" y="2709333"/>
                </a:lnTo>
                <a:lnTo>
                  <a:pt x="0" y="2709333"/>
                </a:lnTo>
                <a:close/>
              </a:path>
            </a:pathLst>
          </a:custGeom>
          <a:gradFill rotWithShape="1">
            <a:gsLst>
              <a:gs pos="0">
                <a:srgbClr val="0F3A5E">
                  <a:alpha val="100000"/>
                </a:srgbClr>
              </a:gs>
              <a:gs pos="100000">
                <a:srgbClr val="869BAD">
                  <a:alpha val="100000"/>
                </a:srgbClr>
              </a:gs>
            </a:gsLst>
            <a:lin ang="0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10393320" y="5074195"/>
            <a:ext cx="937690" cy="2381435"/>
          </a:xfrm>
          <a:custGeom>
            <a:avLst/>
            <a:gdLst/>
            <a:ahLst/>
            <a:cxnLst/>
            <a:rect l="l" t="t" r="r" b="b"/>
            <a:pathLst>
              <a:path w="1406535" h="3572152">
                <a:moveTo>
                  <a:pt x="0" y="0"/>
                </a:moveTo>
                <a:lnTo>
                  <a:pt x="1406535" y="0"/>
                </a:lnTo>
                <a:lnTo>
                  <a:pt x="1406535" y="3572153"/>
                </a:lnTo>
                <a:lnTo>
                  <a:pt x="0" y="35721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81FA6896-FFC4-6E74-F3DF-D3D29A1DD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532736" y="491637"/>
            <a:ext cx="6858000" cy="587472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3" name="Google Shape;468;p76">
            <a:extLst>
              <a:ext uri="{FF2B5EF4-FFF2-40B4-BE49-F238E27FC236}">
                <a16:creationId xmlns:a16="http://schemas.microsoft.com/office/drawing/2014/main" id="{4410960F-E3F3-C476-9563-B7D4E62E7755}"/>
              </a:ext>
            </a:extLst>
          </p:cNvPr>
          <p:cNvSpPr/>
          <p:nvPr/>
        </p:nvSpPr>
        <p:spPr>
          <a:xfrm>
            <a:off x="1511849" y="390726"/>
            <a:ext cx="2768831" cy="49954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/>
                <a:ea typeface="Poppins"/>
                <a:cs typeface="Poppins"/>
                <a:sym typeface="Poppins"/>
              </a:rPr>
              <a:t>CHAMPION SPONSOR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"/>
              <a:ea typeface="Poppins"/>
              <a:cs typeface="Poppins"/>
              <a:sym typeface="Poppins"/>
            </a:endParaRPr>
          </a:p>
        </p:txBody>
      </p:sp>
      <p:pic>
        <p:nvPicPr>
          <p:cNvPr id="17" name="Picture 16" descr="Anthology logo">
            <a:extLst>
              <a:ext uri="{FF2B5EF4-FFF2-40B4-BE49-F238E27FC236}">
                <a16:creationId xmlns:a16="http://schemas.microsoft.com/office/drawing/2014/main" id="{34C80719-7760-9794-AF54-B9C39D09B6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92" y="1127571"/>
            <a:ext cx="2039956" cy="596747"/>
          </a:xfrm>
          <a:prstGeom prst="rect">
            <a:avLst/>
          </a:prstGeom>
        </p:spPr>
      </p:pic>
      <p:pic>
        <p:nvPicPr>
          <p:cNvPr id="18" name="Picture 17" descr="Higher Education Licensure Pros logo">
            <a:extLst>
              <a:ext uri="{FF2B5EF4-FFF2-40B4-BE49-F238E27FC236}">
                <a16:creationId xmlns:a16="http://schemas.microsoft.com/office/drawing/2014/main" id="{30DCCAD8-4D5A-4506-37B6-DFB6566FE7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942" y="939396"/>
            <a:ext cx="1726950" cy="973096"/>
          </a:xfrm>
          <a:prstGeom prst="rect">
            <a:avLst/>
          </a:prstGeom>
        </p:spPr>
      </p:pic>
      <p:pic>
        <p:nvPicPr>
          <p:cNvPr id="19" name="Picture 18" descr="Honorlock logo">
            <a:extLst>
              <a:ext uri="{FF2B5EF4-FFF2-40B4-BE49-F238E27FC236}">
                <a16:creationId xmlns:a16="http://schemas.microsoft.com/office/drawing/2014/main" id="{EC2BC9F9-F441-172C-2778-2466AE526F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181" y="1847272"/>
            <a:ext cx="2346167" cy="469233"/>
          </a:xfrm>
          <a:prstGeom prst="rect">
            <a:avLst/>
          </a:prstGeom>
        </p:spPr>
      </p:pic>
      <p:sp>
        <p:nvSpPr>
          <p:cNvPr id="16" name="Google Shape;468;p76">
            <a:extLst>
              <a:ext uri="{FF2B5EF4-FFF2-40B4-BE49-F238E27FC236}">
                <a16:creationId xmlns:a16="http://schemas.microsoft.com/office/drawing/2014/main" id="{2501FE3F-0C00-DE6C-4B9B-C5B5A7C56BCD}"/>
              </a:ext>
            </a:extLst>
          </p:cNvPr>
          <p:cNvSpPr/>
          <p:nvPr/>
        </p:nvSpPr>
        <p:spPr>
          <a:xfrm>
            <a:off x="1511849" y="2558830"/>
            <a:ext cx="2768831" cy="49954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/>
                <a:ea typeface="Poppins"/>
                <a:cs typeface="Poppins"/>
                <a:sym typeface="Poppins"/>
              </a:rPr>
              <a:t>LEADER SPONSOR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"/>
              <a:ea typeface="Poppins"/>
              <a:cs typeface="Poppins"/>
              <a:sym typeface="Poppins"/>
            </a:endParaRPr>
          </a:p>
        </p:txBody>
      </p:sp>
      <p:pic>
        <p:nvPicPr>
          <p:cNvPr id="20" name="Picture 19" descr="Labster logo">
            <a:extLst>
              <a:ext uri="{FF2B5EF4-FFF2-40B4-BE49-F238E27FC236}">
                <a16:creationId xmlns:a16="http://schemas.microsoft.com/office/drawing/2014/main" id="{B866667A-722D-6A92-2CA6-B11E7B702BC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28" y="3348278"/>
            <a:ext cx="1880944" cy="397255"/>
          </a:xfrm>
          <a:prstGeom prst="rect">
            <a:avLst/>
          </a:prstGeom>
        </p:spPr>
      </p:pic>
      <p:pic>
        <p:nvPicPr>
          <p:cNvPr id="21" name="Picture 20" descr="Parchment by Instructure logo">
            <a:extLst>
              <a:ext uri="{FF2B5EF4-FFF2-40B4-BE49-F238E27FC236}">
                <a16:creationId xmlns:a16="http://schemas.microsoft.com/office/drawing/2014/main" id="{EEE29A09-E6A0-8FE0-E2DA-09B77721D11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926" y="3314070"/>
            <a:ext cx="2768832" cy="503803"/>
          </a:xfrm>
          <a:prstGeom prst="rect">
            <a:avLst/>
          </a:prstGeom>
        </p:spPr>
      </p:pic>
      <p:pic>
        <p:nvPicPr>
          <p:cNvPr id="22" name="Picture 21" descr="Risepoint logo">
            <a:extLst>
              <a:ext uri="{FF2B5EF4-FFF2-40B4-BE49-F238E27FC236}">
                <a16:creationId xmlns:a16="http://schemas.microsoft.com/office/drawing/2014/main" id="{667CD6E8-4C2C-D36A-09A9-064F3F2EA76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016" y="3786912"/>
            <a:ext cx="2796496" cy="962952"/>
          </a:xfrm>
          <a:prstGeom prst="rect">
            <a:avLst/>
          </a:prstGeom>
        </p:spPr>
      </p:pic>
      <p:sp>
        <p:nvSpPr>
          <p:cNvPr id="11" name="Google Shape;468;p76">
            <a:extLst>
              <a:ext uri="{FF2B5EF4-FFF2-40B4-BE49-F238E27FC236}">
                <a16:creationId xmlns:a16="http://schemas.microsoft.com/office/drawing/2014/main" id="{F3BA735C-894D-4601-1A53-B995C99887BF}"/>
              </a:ext>
            </a:extLst>
          </p:cNvPr>
          <p:cNvSpPr/>
          <p:nvPr/>
        </p:nvSpPr>
        <p:spPr>
          <a:xfrm>
            <a:off x="1511849" y="4751320"/>
            <a:ext cx="2768831" cy="499548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/>
                <a:ea typeface="Poppins"/>
                <a:cs typeface="Poppins"/>
                <a:sym typeface="Poppins"/>
              </a:rPr>
              <a:t>SUPPORTER SPONSOR</a:t>
            </a:r>
          </a:p>
        </p:txBody>
      </p:sp>
      <p:pic>
        <p:nvPicPr>
          <p:cNvPr id="24" name="Picture 23" descr="The Hardy Group logo">
            <a:extLst>
              <a:ext uri="{FF2B5EF4-FFF2-40B4-BE49-F238E27FC236}">
                <a16:creationId xmlns:a16="http://schemas.microsoft.com/office/drawing/2014/main" id="{5A2E6BFC-1230-804A-A838-B77F81D90F4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73" y="5461457"/>
            <a:ext cx="2086970" cy="499548"/>
          </a:xfrm>
          <a:prstGeom prst="rect">
            <a:avLst/>
          </a:prstGeom>
        </p:spPr>
      </p:pic>
      <p:pic>
        <p:nvPicPr>
          <p:cNvPr id="26" name="Picture 25" descr="iDesign logo">
            <a:extLst>
              <a:ext uri="{FF2B5EF4-FFF2-40B4-BE49-F238E27FC236}">
                <a16:creationId xmlns:a16="http://schemas.microsoft.com/office/drawing/2014/main" id="{43423FA4-B847-764B-892D-2795C083439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847" y="5472586"/>
            <a:ext cx="1945664" cy="474656"/>
          </a:xfrm>
          <a:prstGeom prst="rect">
            <a:avLst/>
          </a:prstGeom>
        </p:spPr>
      </p:pic>
      <p:pic>
        <p:nvPicPr>
          <p:cNvPr id="28" name="Picture 27" descr="Phil Hill &amp; Associates logo">
            <a:extLst>
              <a:ext uri="{FF2B5EF4-FFF2-40B4-BE49-F238E27FC236}">
                <a16:creationId xmlns:a16="http://schemas.microsoft.com/office/drawing/2014/main" id="{42F8929F-5E94-B9C3-A069-05E315D93E8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26" y="5788889"/>
            <a:ext cx="2030352" cy="1127974"/>
          </a:xfrm>
          <a:prstGeom prst="rect">
            <a:avLst/>
          </a:prstGeom>
        </p:spPr>
      </p:pic>
      <p:pic>
        <p:nvPicPr>
          <p:cNvPr id="30" name="Picture 29" descr="Sophia Learning logo">
            <a:extLst>
              <a:ext uri="{FF2B5EF4-FFF2-40B4-BE49-F238E27FC236}">
                <a16:creationId xmlns:a16="http://schemas.microsoft.com/office/drawing/2014/main" id="{2B7D4372-5FB8-8A81-EB69-880AD933C24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456" y="5972294"/>
            <a:ext cx="2088447" cy="795350"/>
          </a:xfrm>
          <a:prstGeom prst="rect">
            <a:avLst/>
          </a:prstGeom>
        </p:spPr>
      </p:pic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6284491" y="1417964"/>
            <a:ext cx="5502502" cy="16414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Bold"/>
                <a:ea typeface="Oswald Bold"/>
                <a:cs typeface="Oswald Bold"/>
                <a:sym typeface="Oswald Bold"/>
              </a:rPr>
              <a:t>Thank You to Our Annual Sponsors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84491" y="3523766"/>
            <a:ext cx="550250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Learn more about the partners that support our work: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wcet.wiche.edu/sponsorship/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wcet-sponsors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62165" y="403025"/>
            <a:ext cx="795727" cy="815300"/>
          </a:xfrm>
          <a:custGeom>
            <a:avLst/>
            <a:gdLst/>
            <a:ahLst/>
            <a:cxnLst/>
            <a:rect l="l" t="t" r="r" b="b"/>
            <a:pathLst>
              <a:path w="1193591" h="1222950">
                <a:moveTo>
                  <a:pt x="0" y="0"/>
                </a:moveTo>
                <a:lnTo>
                  <a:pt x="1193591" y="0"/>
                </a:lnTo>
                <a:lnTo>
                  <a:pt x="1193591" y="1222950"/>
                </a:lnTo>
                <a:lnTo>
                  <a:pt x="0" y="1222950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6659670" y="-215826"/>
            <a:ext cx="487345" cy="1237703"/>
          </a:xfrm>
          <a:custGeom>
            <a:avLst/>
            <a:gdLst/>
            <a:ahLst/>
            <a:cxnLst/>
            <a:rect l="l" t="t" r="r" b="b"/>
            <a:pathLst>
              <a:path w="731018" h="1856554">
                <a:moveTo>
                  <a:pt x="0" y="0"/>
                </a:moveTo>
                <a:lnTo>
                  <a:pt x="731018" y="0"/>
                </a:lnTo>
                <a:lnTo>
                  <a:pt x="731018" y="1856554"/>
                </a:lnTo>
                <a:lnTo>
                  <a:pt x="0" y="185655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955B1C-2A1E-A1BA-996D-60B70FA48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6">
            <a:extLst>
              <a:ext uri="{FF2B5EF4-FFF2-40B4-BE49-F238E27FC236}">
                <a16:creationId xmlns:a16="http://schemas.microsoft.com/office/drawing/2014/main" id="{29003432-9461-3F23-B45D-169F40F70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457430" y="-914400"/>
            <a:ext cx="3569792" cy="3657600"/>
          </a:xfrm>
          <a:custGeom>
            <a:avLst/>
            <a:gdLst/>
            <a:ahLst/>
            <a:cxnLst/>
            <a:rect l="l" t="t" r="r" b="b"/>
            <a:pathLst>
              <a:path w="5166903" h="5293996">
                <a:moveTo>
                  <a:pt x="0" y="0"/>
                </a:moveTo>
                <a:lnTo>
                  <a:pt x="5166903" y="0"/>
                </a:lnTo>
                <a:lnTo>
                  <a:pt x="5166903" y="5293996"/>
                </a:lnTo>
                <a:lnTo>
                  <a:pt x="0" y="529399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3" name="Freeform 9">
            <a:extLst>
              <a:ext uri="{FF2B5EF4-FFF2-40B4-BE49-F238E27FC236}">
                <a16:creationId xmlns:a16="http://schemas.microsoft.com/office/drawing/2014/main" id="{9C51114F-E44E-5674-C6EA-236B1C19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-286331" y="3342063"/>
            <a:ext cx="892448" cy="914400"/>
          </a:xfrm>
          <a:custGeom>
            <a:avLst/>
            <a:gdLst/>
            <a:ahLst/>
            <a:cxnLst/>
            <a:rect l="l" t="t" r="r" b="b"/>
            <a:pathLst>
              <a:path w="1193591" h="1222950">
                <a:moveTo>
                  <a:pt x="0" y="0"/>
                </a:moveTo>
                <a:lnTo>
                  <a:pt x="1193591" y="0"/>
                </a:lnTo>
                <a:lnTo>
                  <a:pt x="1193591" y="1222950"/>
                </a:lnTo>
                <a:lnTo>
                  <a:pt x="0" y="122295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0DEE5564-8CE1-9474-9810-6444D0DC7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311856" y="5886572"/>
            <a:ext cx="2231120" cy="2286000"/>
          </a:xfrm>
          <a:custGeom>
            <a:avLst/>
            <a:gdLst/>
            <a:ahLst/>
            <a:cxnLst/>
            <a:rect l="l" t="t" r="r" b="b"/>
            <a:pathLst>
              <a:path w="3545426" h="3632635">
                <a:moveTo>
                  <a:pt x="0" y="0"/>
                </a:moveTo>
                <a:lnTo>
                  <a:pt x="3545427" y="0"/>
                </a:lnTo>
                <a:lnTo>
                  <a:pt x="3545427" y="3632635"/>
                </a:lnTo>
                <a:lnTo>
                  <a:pt x="0" y="363263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6" name="Freeform 13">
            <a:extLst>
              <a:ext uri="{FF2B5EF4-FFF2-40B4-BE49-F238E27FC236}">
                <a16:creationId xmlns:a16="http://schemas.microsoft.com/office/drawing/2014/main" id="{189BC452-DEC9-8D9B-FC4E-32B410231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658600" y="4438076"/>
            <a:ext cx="892448" cy="914400"/>
          </a:xfrm>
          <a:custGeom>
            <a:avLst/>
            <a:gdLst/>
            <a:ahLst/>
            <a:cxnLst/>
            <a:rect l="l" t="t" r="r" b="b"/>
            <a:pathLst>
              <a:path w="1193591" h="1222950">
                <a:moveTo>
                  <a:pt x="0" y="0"/>
                </a:moveTo>
                <a:lnTo>
                  <a:pt x="1193590" y="0"/>
                </a:lnTo>
                <a:lnTo>
                  <a:pt x="1193590" y="1222950"/>
                </a:lnTo>
                <a:lnTo>
                  <a:pt x="0" y="122295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5CD44DF3-FC96-C4AE-3020-B24751E3D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"/>
            <a:ext cx="12296275" cy="867274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76E203-88E5-5CA0-50BE-D6ED6F7EE0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3997" y="71189"/>
            <a:ext cx="11296971" cy="7960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swald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0000500000000000000" pitchFamily="2" charset="0"/>
                <a:ea typeface="+mj-ea"/>
                <a:cs typeface="+mj-cs"/>
              </a:rPr>
              <a:t>Thank You to Our Supporting Members</a:t>
            </a: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anose="00000500000000000000" pitchFamily="2" charset="0"/>
              <a:ea typeface="+mj-ea"/>
              <a:cs typeface="+mj-cs"/>
            </a:endParaRP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D7279E3C-A384-E176-77C4-8E9C00620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716" y="1762303"/>
            <a:ext cx="3304676" cy="932882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EE7FD3B7-F587-F878-954B-EDE25BB293F5}"/>
              </a:ext>
            </a:extLst>
          </p:cNvPr>
          <p:cNvSpPr txBox="1"/>
          <p:nvPr/>
        </p:nvSpPr>
        <p:spPr>
          <a:xfrm>
            <a:off x="703214" y="1902529"/>
            <a:ext cx="3248789" cy="664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Roboto Slab" pitchFamily="2" charset="0"/>
                <a:cs typeface="+mn-cs"/>
              </a:rPr>
              <a:t>Brigham Young University</a:t>
            </a:r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D3145CE7-9FD7-B455-49C3-8F1D3FCC5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91131" y="1742401"/>
            <a:ext cx="3304676" cy="932882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40780D38-2B3F-A447-0707-4D0B05B30FB9}"/>
              </a:ext>
            </a:extLst>
          </p:cNvPr>
          <p:cNvSpPr txBox="1"/>
          <p:nvPr/>
        </p:nvSpPr>
        <p:spPr>
          <a:xfrm>
            <a:off x="4420629" y="1882627"/>
            <a:ext cx="3248789" cy="664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Roboto Slab" pitchFamily="2" charset="0"/>
                <a:cs typeface="+mn-cs"/>
              </a:rPr>
              <a:t>The California State University</a:t>
            </a: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8475B8B6-8B80-9493-83D6-2D61723AB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80244" y="1739459"/>
            <a:ext cx="3304676" cy="932882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558C6381-7908-1B61-41A4-2863CA70B4EE}"/>
              </a:ext>
            </a:extLst>
          </p:cNvPr>
          <p:cNvSpPr txBox="1"/>
          <p:nvPr/>
        </p:nvSpPr>
        <p:spPr>
          <a:xfrm>
            <a:off x="8109742" y="1879685"/>
            <a:ext cx="3248789" cy="664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Roboto Slab" pitchFamily="2" charset="0"/>
                <a:cs typeface="+mn-cs"/>
              </a:rPr>
              <a:t>Colorado State University</a:t>
            </a:r>
          </a:p>
        </p:txBody>
      </p:sp>
      <p:sp>
        <p:nvSpPr>
          <p:cNvPr id="22" name="AutoShape 11">
            <a:extLst>
              <a:ext uri="{FF2B5EF4-FFF2-40B4-BE49-F238E27FC236}">
                <a16:creationId xmlns:a16="http://schemas.microsoft.com/office/drawing/2014/main" id="{04312EFC-B74D-FE56-FEAC-0F4267C95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910" y="3282723"/>
            <a:ext cx="3304676" cy="932882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CA7BD997-0379-F087-2FE7-F59EFBB062E9}"/>
              </a:ext>
            </a:extLst>
          </p:cNvPr>
          <p:cNvSpPr txBox="1"/>
          <p:nvPr/>
        </p:nvSpPr>
        <p:spPr>
          <a:xfrm>
            <a:off x="732408" y="3422949"/>
            <a:ext cx="3248789" cy="664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Roboto Slab" pitchFamily="2" charset="0"/>
                <a:cs typeface="+mn-cs"/>
              </a:rPr>
              <a:t>Michigan State University</a:t>
            </a:r>
          </a:p>
        </p:txBody>
      </p:sp>
      <p:sp>
        <p:nvSpPr>
          <p:cNvPr id="25" name="AutoShape 11">
            <a:extLst>
              <a:ext uri="{FF2B5EF4-FFF2-40B4-BE49-F238E27FC236}">
                <a16:creationId xmlns:a16="http://schemas.microsoft.com/office/drawing/2014/main" id="{D9381BB2-F27D-6631-A9D6-9488303D2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91131" y="3282723"/>
            <a:ext cx="3304676" cy="932882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099FC667-446D-A429-B8E5-E9FFE334E6DE}"/>
              </a:ext>
            </a:extLst>
          </p:cNvPr>
          <p:cNvSpPr txBox="1"/>
          <p:nvPr/>
        </p:nvSpPr>
        <p:spPr>
          <a:xfrm>
            <a:off x="4420629" y="3422949"/>
            <a:ext cx="3248789" cy="664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Roboto Slab" pitchFamily="2" charset="0"/>
                <a:cs typeface="+mn-cs"/>
              </a:rPr>
              <a:t>The University of Arizona</a:t>
            </a:r>
          </a:p>
        </p:txBody>
      </p:sp>
      <p:sp>
        <p:nvSpPr>
          <p:cNvPr id="29" name="AutoShape 11">
            <a:extLst>
              <a:ext uri="{FF2B5EF4-FFF2-40B4-BE49-F238E27FC236}">
                <a16:creationId xmlns:a16="http://schemas.microsoft.com/office/drawing/2014/main" id="{8257007E-74E8-4759-0F05-F983693E1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9352" y="3282723"/>
            <a:ext cx="3304676" cy="932882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05C2E417-86FB-DD75-9350-5CD42243A5F5}"/>
              </a:ext>
            </a:extLst>
          </p:cNvPr>
          <p:cNvSpPr txBox="1"/>
          <p:nvPr/>
        </p:nvSpPr>
        <p:spPr>
          <a:xfrm>
            <a:off x="8108850" y="3422949"/>
            <a:ext cx="3248789" cy="664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Roboto Slab" pitchFamily="2" charset="0"/>
                <a:cs typeface="+mn-cs"/>
              </a:rPr>
              <a:t>University of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Roboto Slab" pitchFamily="2" charset="0"/>
                <a:cs typeface="+mn-cs"/>
              </a:rPr>
              <a:t>California</a:t>
            </a:r>
          </a:p>
        </p:txBody>
      </p:sp>
      <p:sp>
        <p:nvSpPr>
          <p:cNvPr id="39" name="AutoShape 11">
            <a:extLst>
              <a:ext uri="{FF2B5EF4-FFF2-40B4-BE49-F238E27FC236}">
                <a16:creationId xmlns:a16="http://schemas.microsoft.com/office/drawing/2014/main" id="{61E915DD-11C9-4433-CF47-BDF6C89DA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43662" y="4619231"/>
            <a:ext cx="3304676" cy="932882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0" name="TextBox 12">
            <a:extLst>
              <a:ext uri="{FF2B5EF4-FFF2-40B4-BE49-F238E27FC236}">
                <a16:creationId xmlns:a16="http://schemas.microsoft.com/office/drawing/2014/main" id="{348B72AD-6C8F-78B2-31D6-DB04C59951A8}"/>
              </a:ext>
            </a:extLst>
          </p:cNvPr>
          <p:cNvSpPr txBox="1"/>
          <p:nvPr/>
        </p:nvSpPr>
        <p:spPr>
          <a:xfrm>
            <a:off x="4473160" y="4759457"/>
            <a:ext cx="3248789" cy="664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Roboto Slab" pitchFamily="2" charset="0"/>
                <a:cs typeface="+mn-cs"/>
              </a:rPr>
              <a:t>University of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Roboto Slab" pitchFamily="2" charset="0"/>
                <a:cs typeface="+mn-cs"/>
              </a:rPr>
              <a:t>Florida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70B15BF8-E76F-4B88-64AC-13FB1096B43D}"/>
              </a:ext>
            </a:extLst>
          </p:cNvPr>
          <p:cNvSpPr txBox="1">
            <a:spLocks/>
          </p:cNvSpPr>
          <p:nvPr/>
        </p:nvSpPr>
        <p:spPr>
          <a:xfrm>
            <a:off x="-1" y="5794307"/>
            <a:ext cx="12192001" cy="89830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Supporting members make an additional investment and support WCET’s mission </a:t>
            </a:r>
            <a:b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to advance the effective use of technology for teaching and learning. </a:t>
            </a:r>
          </a:p>
        </p:txBody>
      </p:sp>
    </p:spTree>
    <p:extLst>
      <p:ext uri="{BB962C8B-B14F-4D97-AF65-F5344CB8AC3E}">
        <p14:creationId xmlns:p14="http://schemas.microsoft.com/office/powerpoint/2010/main" val="211371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BABDB5-58CD-F1DA-8A76-2A601CB5E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6">
            <a:extLst>
              <a:ext uri="{FF2B5EF4-FFF2-40B4-BE49-F238E27FC236}">
                <a16:creationId xmlns:a16="http://schemas.microsoft.com/office/drawing/2014/main" id="{ECE910C7-F784-911E-527D-28CA9D680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457430" y="-914400"/>
            <a:ext cx="3569792" cy="3657600"/>
          </a:xfrm>
          <a:custGeom>
            <a:avLst/>
            <a:gdLst/>
            <a:ahLst/>
            <a:cxnLst/>
            <a:rect l="l" t="t" r="r" b="b"/>
            <a:pathLst>
              <a:path w="5166903" h="5293996">
                <a:moveTo>
                  <a:pt x="0" y="0"/>
                </a:moveTo>
                <a:lnTo>
                  <a:pt x="5166903" y="0"/>
                </a:lnTo>
                <a:lnTo>
                  <a:pt x="5166903" y="5293996"/>
                </a:lnTo>
                <a:lnTo>
                  <a:pt x="0" y="529399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3" name="Freeform 9">
            <a:extLst>
              <a:ext uri="{FF2B5EF4-FFF2-40B4-BE49-F238E27FC236}">
                <a16:creationId xmlns:a16="http://schemas.microsoft.com/office/drawing/2014/main" id="{DA7ED44F-8EAE-F112-25F3-621D5BDAB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-286331" y="3342063"/>
            <a:ext cx="892448" cy="914400"/>
          </a:xfrm>
          <a:custGeom>
            <a:avLst/>
            <a:gdLst/>
            <a:ahLst/>
            <a:cxnLst/>
            <a:rect l="l" t="t" r="r" b="b"/>
            <a:pathLst>
              <a:path w="1193591" h="1222950">
                <a:moveTo>
                  <a:pt x="0" y="0"/>
                </a:moveTo>
                <a:lnTo>
                  <a:pt x="1193591" y="0"/>
                </a:lnTo>
                <a:lnTo>
                  <a:pt x="1193591" y="1222950"/>
                </a:lnTo>
                <a:lnTo>
                  <a:pt x="0" y="122295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D1999EDB-707A-76D3-385A-AF8604C40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311856" y="5886572"/>
            <a:ext cx="2231120" cy="2286000"/>
          </a:xfrm>
          <a:custGeom>
            <a:avLst/>
            <a:gdLst/>
            <a:ahLst/>
            <a:cxnLst/>
            <a:rect l="l" t="t" r="r" b="b"/>
            <a:pathLst>
              <a:path w="3545426" h="3632635">
                <a:moveTo>
                  <a:pt x="0" y="0"/>
                </a:moveTo>
                <a:lnTo>
                  <a:pt x="3545427" y="0"/>
                </a:lnTo>
                <a:lnTo>
                  <a:pt x="3545427" y="3632635"/>
                </a:lnTo>
                <a:lnTo>
                  <a:pt x="0" y="363263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5" name="Freeform 12">
            <a:extLst>
              <a:ext uri="{FF2B5EF4-FFF2-40B4-BE49-F238E27FC236}">
                <a16:creationId xmlns:a16="http://schemas.microsoft.com/office/drawing/2014/main" id="{88522094-AFB7-E927-F423-9C9C17118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42380" y="-914400"/>
            <a:ext cx="1784896" cy="1828800"/>
          </a:xfrm>
          <a:custGeom>
            <a:avLst/>
            <a:gdLst/>
            <a:ahLst/>
            <a:cxnLst/>
            <a:rect l="l" t="t" r="r" b="b"/>
            <a:pathLst>
              <a:path w="2754109" h="2821853">
                <a:moveTo>
                  <a:pt x="0" y="0"/>
                </a:moveTo>
                <a:lnTo>
                  <a:pt x="2754108" y="0"/>
                </a:lnTo>
                <a:lnTo>
                  <a:pt x="2754108" y="2821853"/>
                </a:lnTo>
                <a:lnTo>
                  <a:pt x="0" y="282185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6" name="Freeform 13">
            <a:extLst>
              <a:ext uri="{FF2B5EF4-FFF2-40B4-BE49-F238E27FC236}">
                <a16:creationId xmlns:a16="http://schemas.microsoft.com/office/drawing/2014/main" id="{1AB9AEC5-C60F-96B3-06FF-4B4041904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658600" y="4438076"/>
            <a:ext cx="892448" cy="914400"/>
          </a:xfrm>
          <a:custGeom>
            <a:avLst/>
            <a:gdLst/>
            <a:ahLst/>
            <a:cxnLst/>
            <a:rect l="l" t="t" r="r" b="b"/>
            <a:pathLst>
              <a:path w="1193591" h="1222950">
                <a:moveTo>
                  <a:pt x="0" y="0"/>
                </a:moveTo>
                <a:lnTo>
                  <a:pt x="1193590" y="0"/>
                </a:lnTo>
                <a:lnTo>
                  <a:pt x="1193590" y="1222950"/>
                </a:lnTo>
                <a:lnTo>
                  <a:pt x="0" y="122295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E4E0548-A70C-A9C9-114B-28116306B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662" y="165387"/>
            <a:ext cx="806093" cy="2047221"/>
          </a:xfrm>
          <a:custGeom>
            <a:avLst/>
            <a:gdLst/>
            <a:ahLst/>
            <a:cxnLst/>
            <a:rect l="l" t="t" r="r" b="b"/>
            <a:pathLst>
              <a:path w="1209140" h="3070832">
                <a:moveTo>
                  <a:pt x="0" y="0"/>
                </a:moveTo>
                <a:lnTo>
                  <a:pt x="1209141" y="0"/>
                </a:lnTo>
                <a:lnTo>
                  <a:pt x="1209141" y="3070833"/>
                </a:lnTo>
                <a:lnTo>
                  <a:pt x="0" y="30708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F34A42F-FCDC-8F10-09B1-1E248AA52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10393320" y="5074195"/>
            <a:ext cx="937690" cy="2381435"/>
          </a:xfrm>
          <a:custGeom>
            <a:avLst/>
            <a:gdLst/>
            <a:ahLst/>
            <a:cxnLst/>
            <a:rect l="l" t="t" r="r" b="b"/>
            <a:pathLst>
              <a:path w="1406535" h="3572152">
                <a:moveTo>
                  <a:pt x="0" y="0"/>
                </a:moveTo>
                <a:lnTo>
                  <a:pt x="1406535" y="0"/>
                </a:lnTo>
                <a:lnTo>
                  <a:pt x="1406535" y="3572153"/>
                </a:lnTo>
                <a:lnTo>
                  <a:pt x="0" y="35721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6B7E386E-D54D-39BE-79AF-0B7B15984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"/>
            <a:ext cx="12296275" cy="867274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03011D-2174-FBB5-B9E7-1A168AB8B8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3997" y="71189"/>
            <a:ext cx="11296971" cy="7960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swald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0000500000000000000" pitchFamily="2" charset="0"/>
                <a:ea typeface="+mj-ea"/>
                <a:cs typeface="+mj-cs"/>
              </a:rPr>
              <a:t>Welcome!</a:t>
            </a:r>
          </a:p>
        </p:txBody>
      </p:sp>
      <p:grpSp>
        <p:nvGrpSpPr>
          <p:cNvPr id="42" name="Group 8" descr="photo of Megan Raymond">
            <a:extLst>
              <a:ext uri="{FF2B5EF4-FFF2-40B4-BE49-F238E27FC236}">
                <a16:creationId xmlns:a16="http://schemas.microsoft.com/office/drawing/2014/main" id="{D3509765-D54D-77B4-2997-892EE60AF550}"/>
              </a:ext>
            </a:extLst>
          </p:cNvPr>
          <p:cNvGrpSpPr>
            <a:grpSpLocks noChangeAspect="1"/>
          </p:cNvGrpSpPr>
          <p:nvPr/>
        </p:nvGrpSpPr>
        <p:grpSpPr>
          <a:xfrm>
            <a:off x="880151" y="1315002"/>
            <a:ext cx="3982302" cy="3359818"/>
            <a:chOff x="0" y="0"/>
            <a:chExt cx="7496076" cy="6324346"/>
          </a:xfrm>
        </p:grpSpPr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5BC54E62-5F12-2BC1-C6BD-FBA21606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496076" cy="6324346"/>
            </a:xfrm>
            <a:prstGeom prst="rect">
              <a:avLst/>
            </a:prstGeom>
          </p:spPr>
        </p:pic>
      </p:grpSp>
      <p:sp>
        <p:nvSpPr>
          <p:cNvPr id="47" name="Freeform 3">
            <a:extLst>
              <a:ext uri="{FF2B5EF4-FFF2-40B4-BE49-F238E27FC236}">
                <a16:creationId xmlns:a16="http://schemas.microsoft.com/office/drawing/2014/main" id="{36A0A29E-9D6D-3F60-A483-35AE2A653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860430" y="5048224"/>
            <a:ext cx="895840" cy="2433376"/>
          </a:xfrm>
          <a:custGeom>
            <a:avLst/>
            <a:gdLst/>
            <a:ahLst/>
            <a:cxnLst/>
            <a:rect l="l" t="t" r="r" b="b"/>
            <a:pathLst>
              <a:path w="1075454" h="2731311">
                <a:moveTo>
                  <a:pt x="0" y="0"/>
                </a:moveTo>
                <a:lnTo>
                  <a:pt x="1075454" y="0"/>
                </a:lnTo>
                <a:lnTo>
                  <a:pt x="1075454" y="2731311"/>
                </a:lnTo>
                <a:lnTo>
                  <a:pt x="0" y="273131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44" name="Group 13">
            <a:extLst>
              <a:ext uri="{FF2B5EF4-FFF2-40B4-BE49-F238E27FC236}">
                <a16:creationId xmlns:a16="http://schemas.microsoft.com/office/drawing/2014/main" id="{496E02AF-A731-8914-FE7C-8F668969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313997" y="4670901"/>
            <a:ext cx="4587507" cy="1760097"/>
            <a:chOff x="0" y="0"/>
            <a:chExt cx="11819487" cy="4055848"/>
          </a:xfrm>
          <a:solidFill>
            <a:schemeClr val="bg1"/>
          </a:solidFill>
        </p:grpSpPr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77F51987-9C03-A786-4E58-92ADF2EE4FD3}"/>
                </a:ext>
              </a:extLst>
            </p:cNvPr>
            <p:cNvSpPr/>
            <p:nvPr/>
          </p:nvSpPr>
          <p:spPr>
            <a:xfrm>
              <a:off x="0" y="0"/>
              <a:ext cx="11819487" cy="4055848"/>
            </a:xfrm>
            <a:custGeom>
              <a:avLst/>
              <a:gdLst/>
              <a:ahLst/>
              <a:cxnLst/>
              <a:rect l="l" t="t" r="r" b="b"/>
              <a:pathLst>
                <a:path w="11819487" h="4055848">
                  <a:moveTo>
                    <a:pt x="11695027" y="4055848"/>
                  </a:moveTo>
                  <a:lnTo>
                    <a:pt x="124460" y="4055848"/>
                  </a:lnTo>
                  <a:cubicBezTo>
                    <a:pt x="55880" y="4055848"/>
                    <a:pt x="0" y="3999968"/>
                    <a:pt x="0" y="39313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695027" y="0"/>
                  </a:lnTo>
                  <a:cubicBezTo>
                    <a:pt x="11763608" y="0"/>
                    <a:pt x="11819487" y="55880"/>
                    <a:pt x="11819487" y="124460"/>
                  </a:cubicBezTo>
                  <a:lnTo>
                    <a:pt x="11819487" y="3931388"/>
                  </a:lnTo>
                  <a:cubicBezTo>
                    <a:pt x="11819487" y="3999968"/>
                    <a:pt x="11763608" y="4055848"/>
                    <a:pt x="11695027" y="4055848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46" name="TextBox 12">
            <a:extLst>
              <a:ext uri="{FF2B5EF4-FFF2-40B4-BE49-F238E27FC236}">
                <a16:creationId xmlns:a16="http://schemas.microsoft.com/office/drawing/2014/main" id="{AF59ACDA-4786-03BE-BFFF-161AB372C479}"/>
              </a:ext>
            </a:extLst>
          </p:cNvPr>
          <p:cNvSpPr txBox="1"/>
          <p:nvPr/>
        </p:nvSpPr>
        <p:spPr>
          <a:xfrm>
            <a:off x="181296" y="4809720"/>
            <a:ext cx="4852907" cy="1482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Megan Raymond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Senior Director, Membership and Programs, WCET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15"/>
              </a:rPr>
              <a:t>mraymond@wiche.edu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F4F07-E009-57D8-FF28-B0E252567757}"/>
              </a:ext>
            </a:extLst>
          </p:cNvPr>
          <p:cNvSpPr txBox="1">
            <a:spLocks/>
          </p:cNvSpPr>
          <p:nvPr/>
        </p:nvSpPr>
        <p:spPr>
          <a:xfrm>
            <a:off x="6145682" y="1907738"/>
            <a:ext cx="5512918" cy="5021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Slides can be downloaded via the link in chat.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Please use the Question box for questions and Chat for other information exchange.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Slides, recording, and shared resources will be emailed to attendees.</a:t>
            </a:r>
          </a:p>
        </p:txBody>
      </p:sp>
    </p:spTree>
    <p:extLst>
      <p:ext uri="{BB962C8B-B14F-4D97-AF65-F5344CB8AC3E}">
        <p14:creationId xmlns:p14="http://schemas.microsoft.com/office/powerpoint/2010/main" val="3955578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7E1C4-189B-403E-A120-0EBE3D47B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">
            <a:extLst>
              <a:ext uri="{FF2B5EF4-FFF2-40B4-BE49-F238E27FC236}">
                <a16:creationId xmlns:a16="http://schemas.microsoft.com/office/drawing/2014/main" id="{7C468B76-2602-562D-2495-A7FC4E3DC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" y="0"/>
            <a:ext cx="12191997" cy="6858000"/>
            <a:chOff x="0" y="0"/>
            <a:chExt cx="4816593" cy="2709333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A8F0F5C5-31EC-1BA7-E27F-C3A794852BA5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0F3A5E">
                    <a:alpha val="100000"/>
                  </a:srgbClr>
                </a:gs>
                <a:gs pos="100000">
                  <a:srgbClr val="869B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409EDC22-9ECF-480D-434F-EE6C57C3F07C}"/>
                </a:ext>
              </a:extLst>
            </p:cNvPr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</p:spPr>
          <p:txBody>
            <a:bodyPr lIns="60960" tIns="60960" rIns="60960" bIns="6096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33" name="Freeform 9">
            <a:extLst>
              <a:ext uri="{FF2B5EF4-FFF2-40B4-BE49-F238E27FC236}">
                <a16:creationId xmlns:a16="http://schemas.microsoft.com/office/drawing/2014/main" id="{0C13B154-CCDA-4BC2-10A8-37A99E9A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-286331" y="3342063"/>
            <a:ext cx="892448" cy="914400"/>
          </a:xfrm>
          <a:custGeom>
            <a:avLst/>
            <a:gdLst/>
            <a:ahLst/>
            <a:cxnLst/>
            <a:rect l="l" t="t" r="r" b="b"/>
            <a:pathLst>
              <a:path w="1193591" h="1222950">
                <a:moveTo>
                  <a:pt x="0" y="0"/>
                </a:moveTo>
                <a:lnTo>
                  <a:pt x="1193591" y="0"/>
                </a:lnTo>
                <a:lnTo>
                  <a:pt x="1193591" y="1222950"/>
                </a:lnTo>
                <a:lnTo>
                  <a:pt x="0" y="122295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5" name="Freeform 12">
            <a:extLst>
              <a:ext uri="{FF2B5EF4-FFF2-40B4-BE49-F238E27FC236}">
                <a16:creationId xmlns:a16="http://schemas.microsoft.com/office/drawing/2014/main" id="{5DE82387-5BA8-214D-5CA4-657368F20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42380" y="-914400"/>
            <a:ext cx="1784896" cy="1828800"/>
          </a:xfrm>
          <a:custGeom>
            <a:avLst/>
            <a:gdLst/>
            <a:ahLst/>
            <a:cxnLst/>
            <a:rect l="l" t="t" r="r" b="b"/>
            <a:pathLst>
              <a:path w="2754109" h="2821853">
                <a:moveTo>
                  <a:pt x="0" y="0"/>
                </a:moveTo>
                <a:lnTo>
                  <a:pt x="2754108" y="0"/>
                </a:lnTo>
                <a:lnTo>
                  <a:pt x="2754108" y="2821853"/>
                </a:lnTo>
                <a:lnTo>
                  <a:pt x="0" y="282185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6" name="Freeform 13">
            <a:extLst>
              <a:ext uri="{FF2B5EF4-FFF2-40B4-BE49-F238E27FC236}">
                <a16:creationId xmlns:a16="http://schemas.microsoft.com/office/drawing/2014/main" id="{C21A8F64-75F9-F49D-3794-FAB669AF5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658600" y="4438076"/>
            <a:ext cx="892448" cy="914400"/>
          </a:xfrm>
          <a:custGeom>
            <a:avLst/>
            <a:gdLst/>
            <a:ahLst/>
            <a:cxnLst/>
            <a:rect l="l" t="t" r="r" b="b"/>
            <a:pathLst>
              <a:path w="1193591" h="1222950">
                <a:moveTo>
                  <a:pt x="0" y="0"/>
                </a:moveTo>
                <a:lnTo>
                  <a:pt x="1193590" y="0"/>
                </a:lnTo>
                <a:lnTo>
                  <a:pt x="1193590" y="1222950"/>
                </a:lnTo>
                <a:lnTo>
                  <a:pt x="0" y="122295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0FC23A6-56F6-B403-B75B-2950C1193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662" y="165387"/>
            <a:ext cx="806093" cy="2047221"/>
          </a:xfrm>
          <a:custGeom>
            <a:avLst/>
            <a:gdLst/>
            <a:ahLst/>
            <a:cxnLst/>
            <a:rect l="l" t="t" r="r" b="b"/>
            <a:pathLst>
              <a:path w="1209140" h="3070832">
                <a:moveTo>
                  <a:pt x="0" y="0"/>
                </a:moveTo>
                <a:lnTo>
                  <a:pt x="1209141" y="0"/>
                </a:lnTo>
                <a:lnTo>
                  <a:pt x="1209141" y="3070833"/>
                </a:lnTo>
                <a:lnTo>
                  <a:pt x="0" y="30708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BC6A7A6-4DD8-BF53-A5DD-4A4795B36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10393320" y="5074195"/>
            <a:ext cx="937690" cy="2381435"/>
          </a:xfrm>
          <a:custGeom>
            <a:avLst/>
            <a:gdLst/>
            <a:ahLst/>
            <a:cxnLst/>
            <a:rect l="l" t="t" r="r" b="b"/>
            <a:pathLst>
              <a:path w="1406535" h="3572152">
                <a:moveTo>
                  <a:pt x="0" y="0"/>
                </a:moveTo>
                <a:lnTo>
                  <a:pt x="1406535" y="0"/>
                </a:lnTo>
                <a:lnTo>
                  <a:pt x="1406535" y="3572153"/>
                </a:lnTo>
                <a:lnTo>
                  <a:pt x="0" y="35721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9C6B10B-5CB7-25F8-B090-B289EA58F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7084286" y="-176724"/>
            <a:ext cx="487345" cy="1237703"/>
          </a:xfrm>
          <a:custGeom>
            <a:avLst/>
            <a:gdLst/>
            <a:ahLst/>
            <a:cxnLst/>
            <a:rect l="l" t="t" r="r" b="b"/>
            <a:pathLst>
              <a:path w="731018" h="1856554">
                <a:moveTo>
                  <a:pt x="0" y="0"/>
                </a:moveTo>
                <a:lnTo>
                  <a:pt x="731018" y="0"/>
                </a:lnTo>
                <a:lnTo>
                  <a:pt x="731018" y="1856554"/>
                </a:lnTo>
                <a:lnTo>
                  <a:pt x="0" y="18565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0990C387-A674-E690-9F57-773501E89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860430" y="5048224"/>
            <a:ext cx="895840" cy="2433376"/>
          </a:xfrm>
          <a:custGeom>
            <a:avLst/>
            <a:gdLst/>
            <a:ahLst/>
            <a:cxnLst/>
            <a:rect l="l" t="t" r="r" b="b"/>
            <a:pathLst>
              <a:path w="1075454" h="2731311">
                <a:moveTo>
                  <a:pt x="0" y="0"/>
                </a:moveTo>
                <a:lnTo>
                  <a:pt x="1075454" y="0"/>
                </a:lnTo>
                <a:lnTo>
                  <a:pt x="1075454" y="2731311"/>
                </a:lnTo>
                <a:lnTo>
                  <a:pt x="0" y="27313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8EA0D355-96A1-5583-D591-F07F62AAE5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79884" y="2326024"/>
            <a:ext cx="9232232" cy="19203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swald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0000500000000000000" pitchFamily="2" charset="0"/>
                <a:ea typeface="Roboto Slab" pitchFamily="2" charset="0"/>
                <a:cs typeface="+mj-cs"/>
              </a:rPr>
              <a:t>THANK YOU FOR ATTENDING!</a:t>
            </a:r>
          </a:p>
        </p:txBody>
      </p:sp>
      <p:pic>
        <p:nvPicPr>
          <p:cNvPr id="3" name="Picture 2" descr="WCET logo">
            <a:extLst>
              <a:ext uri="{FF2B5EF4-FFF2-40B4-BE49-F238E27FC236}">
                <a16:creationId xmlns:a16="http://schemas.microsoft.com/office/drawing/2014/main" id="{20E00B4C-96D6-DD05-B8D5-CA9E803A083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7857" y="3683070"/>
            <a:ext cx="4376286" cy="1510011"/>
          </a:xfrm>
          <a:prstGeom prst="rect">
            <a:avLst/>
          </a:prstGeom>
        </p:spPr>
      </p:pic>
      <p:sp>
        <p:nvSpPr>
          <p:cNvPr id="2" name="Freeform 6">
            <a:extLst>
              <a:ext uri="{FF2B5EF4-FFF2-40B4-BE49-F238E27FC236}">
                <a16:creationId xmlns:a16="http://schemas.microsoft.com/office/drawing/2014/main" id="{FA413E2F-7B43-73E8-0D96-7E5FCAEF2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150250" y="-914400"/>
            <a:ext cx="2876971" cy="2947737"/>
          </a:xfrm>
          <a:custGeom>
            <a:avLst/>
            <a:gdLst/>
            <a:ahLst/>
            <a:cxnLst/>
            <a:rect l="l" t="t" r="r" b="b"/>
            <a:pathLst>
              <a:path w="5166903" h="5293996">
                <a:moveTo>
                  <a:pt x="0" y="0"/>
                </a:moveTo>
                <a:lnTo>
                  <a:pt x="5166903" y="0"/>
                </a:lnTo>
                <a:lnTo>
                  <a:pt x="5166903" y="5293996"/>
                </a:lnTo>
                <a:lnTo>
                  <a:pt x="0" y="5293996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14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F6C625-79F4-AD4E-2F02-BAD325F32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2E4C79-49A0-F88A-1925-D04D450C8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67275"/>
            <a:ext cx="12192000" cy="599072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C438FE2C-0F7D-574F-3DFF-91F746E89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457430" y="-914400"/>
            <a:ext cx="3569792" cy="3657600"/>
          </a:xfrm>
          <a:custGeom>
            <a:avLst/>
            <a:gdLst/>
            <a:ahLst/>
            <a:cxnLst/>
            <a:rect l="l" t="t" r="r" b="b"/>
            <a:pathLst>
              <a:path w="5166903" h="5293996">
                <a:moveTo>
                  <a:pt x="0" y="0"/>
                </a:moveTo>
                <a:lnTo>
                  <a:pt x="5166903" y="0"/>
                </a:lnTo>
                <a:lnTo>
                  <a:pt x="5166903" y="5293996"/>
                </a:lnTo>
                <a:lnTo>
                  <a:pt x="0" y="529399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3" name="Freeform 9">
            <a:extLst>
              <a:ext uri="{FF2B5EF4-FFF2-40B4-BE49-F238E27FC236}">
                <a16:creationId xmlns:a16="http://schemas.microsoft.com/office/drawing/2014/main" id="{8AB640D8-614E-4A6C-CFE3-33C430B8D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-286331" y="3342063"/>
            <a:ext cx="892448" cy="914400"/>
          </a:xfrm>
          <a:custGeom>
            <a:avLst/>
            <a:gdLst/>
            <a:ahLst/>
            <a:cxnLst/>
            <a:rect l="l" t="t" r="r" b="b"/>
            <a:pathLst>
              <a:path w="1193591" h="1222950">
                <a:moveTo>
                  <a:pt x="0" y="0"/>
                </a:moveTo>
                <a:lnTo>
                  <a:pt x="1193591" y="0"/>
                </a:lnTo>
                <a:lnTo>
                  <a:pt x="1193591" y="1222950"/>
                </a:lnTo>
                <a:lnTo>
                  <a:pt x="0" y="122295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F0BD6DD2-F85F-2C0A-0798-F95A74A7D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311856" y="5886572"/>
            <a:ext cx="2231120" cy="2286000"/>
          </a:xfrm>
          <a:custGeom>
            <a:avLst/>
            <a:gdLst/>
            <a:ahLst/>
            <a:cxnLst/>
            <a:rect l="l" t="t" r="r" b="b"/>
            <a:pathLst>
              <a:path w="3545426" h="3632635">
                <a:moveTo>
                  <a:pt x="0" y="0"/>
                </a:moveTo>
                <a:lnTo>
                  <a:pt x="3545427" y="0"/>
                </a:lnTo>
                <a:lnTo>
                  <a:pt x="3545427" y="3632635"/>
                </a:lnTo>
                <a:lnTo>
                  <a:pt x="0" y="363263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5" name="Freeform 12">
            <a:extLst>
              <a:ext uri="{FF2B5EF4-FFF2-40B4-BE49-F238E27FC236}">
                <a16:creationId xmlns:a16="http://schemas.microsoft.com/office/drawing/2014/main" id="{A7FE59B4-0DCF-ABE8-AF20-15DD92BD5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42380" y="-914400"/>
            <a:ext cx="1784896" cy="1828800"/>
          </a:xfrm>
          <a:custGeom>
            <a:avLst/>
            <a:gdLst/>
            <a:ahLst/>
            <a:cxnLst/>
            <a:rect l="l" t="t" r="r" b="b"/>
            <a:pathLst>
              <a:path w="2754109" h="2821853">
                <a:moveTo>
                  <a:pt x="0" y="0"/>
                </a:moveTo>
                <a:lnTo>
                  <a:pt x="2754108" y="0"/>
                </a:lnTo>
                <a:lnTo>
                  <a:pt x="2754108" y="2821853"/>
                </a:lnTo>
                <a:lnTo>
                  <a:pt x="0" y="282185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6" name="Freeform 13">
            <a:extLst>
              <a:ext uri="{FF2B5EF4-FFF2-40B4-BE49-F238E27FC236}">
                <a16:creationId xmlns:a16="http://schemas.microsoft.com/office/drawing/2014/main" id="{474777C5-51D8-4A05-805A-4C7338C4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658600" y="4438076"/>
            <a:ext cx="892448" cy="914400"/>
          </a:xfrm>
          <a:custGeom>
            <a:avLst/>
            <a:gdLst/>
            <a:ahLst/>
            <a:cxnLst/>
            <a:rect l="l" t="t" r="r" b="b"/>
            <a:pathLst>
              <a:path w="1193591" h="1222950">
                <a:moveTo>
                  <a:pt x="0" y="0"/>
                </a:moveTo>
                <a:lnTo>
                  <a:pt x="1193590" y="0"/>
                </a:lnTo>
                <a:lnTo>
                  <a:pt x="1193590" y="1222950"/>
                </a:lnTo>
                <a:lnTo>
                  <a:pt x="0" y="122295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EC4B49C-A9A1-05BB-6DF6-65B5AB06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662" y="165387"/>
            <a:ext cx="806093" cy="2047221"/>
          </a:xfrm>
          <a:custGeom>
            <a:avLst/>
            <a:gdLst/>
            <a:ahLst/>
            <a:cxnLst/>
            <a:rect l="l" t="t" r="r" b="b"/>
            <a:pathLst>
              <a:path w="1209140" h="3070832">
                <a:moveTo>
                  <a:pt x="0" y="0"/>
                </a:moveTo>
                <a:lnTo>
                  <a:pt x="1209141" y="0"/>
                </a:lnTo>
                <a:lnTo>
                  <a:pt x="1209141" y="3070833"/>
                </a:lnTo>
                <a:lnTo>
                  <a:pt x="0" y="30708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2703BEE-C68D-4E7A-F111-28DE00DB3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10393320" y="5074195"/>
            <a:ext cx="937690" cy="2381435"/>
          </a:xfrm>
          <a:custGeom>
            <a:avLst/>
            <a:gdLst/>
            <a:ahLst/>
            <a:cxnLst/>
            <a:rect l="l" t="t" r="r" b="b"/>
            <a:pathLst>
              <a:path w="1406535" h="3572152">
                <a:moveTo>
                  <a:pt x="0" y="0"/>
                </a:moveTo>
                <a:lnTo>
                  <a:pt x="1406535" y="0"/>
                </a:lnTo>
                <a:lnTo>
                  <a:pt x="1406535" y="3572153"/>
                </a:lnTo>
                <a:lnTo>
                  <a:pt x="0" y="35721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6D65F85A-F591-131E-0837-4D590A1F9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860430" y="5048224"/>
            <a:ext cx="895840" cy="2433376"/>
          </a:xfrm>
          <a:custGeom>
            <a:avLst/>
            <a:gdLst/>
            <a:ahLst/>
            <a:cxnLst/>
            <a:rect l="l" t="t" r="r" b="b"/>
            <a:pathLst>
              <a:path w="1075454" h="2731311">
                <a:moveTo>
                  <a:pt x="0" y="0"/>
                </a:moveTo>
                <a:lnTo>
                  <a:pt x="1075454" y="0"/>
                </a:lnTo>
                <a:lnTo>
                  <a:pt x="1075454" y="2731311"/>
                </a:lnTo>
                <a:lnTo>
                  <a:pt x="0" y="273131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2203EA56-8928-BF6D-2C13-5C07D7494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"/>
            <a:ext cx="12296275" cy="867274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F20DF6-6058-3E2D-9C7F-70999906F6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3997" y="71189"/>
            <a:ext cx="11296971" cy="7960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swald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0000500000000000000" pitchFamily="2" charset="0"/>
                <a:ea typeface="+mj-ea"/>
                <a:cs typeface="+mj-cs"/>
              </a:rPr>
              <a:t>Accessibility Commitment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C46676-7C65-6BC1-1BE7-5B3905C545D0}"/>
              </a:ext>
            </a:extLst>
          </p:cNvPr>
          <p:cNvSpPr txBox="1">
            <a:spLocks/>
          </p:cNvSpPr>
          <p:nvPr/>
        </p:nvSpPr>
        <p:spPr>
          <a:xfrm>
            <a:off x="1028151" y="1609110"/>
            <a:ext cx="10723656" cy="15357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WCET is committed to creating inclusive and accessible materials. Our slides are designed with high-contrast visuals, large text, and descriptive alt text for images.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C8FF5B-45E4-1CFD-195A-FBAB0C8D3C59}"/>
              </a:ext>
            </a:extLst>
          </p:cNvPr>
          <p:cNvSpPr txBox="1"/>
          <p:nvPr/>
        </p:nvSpPr>
        <p:spPr>
          <a:xfrm>
            <a:off x="1028151" y="3027479"/>
            <a:ext cx="7750001" cy="2882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You can scan the QR code to download the slides (PPT file) on your phone if you prefer.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If you need the slides in an alternative format or additional accommodations, please let us know. We value your feedback to make our content accessible for everyone. </a:t>
            </a:r>
          </a:p>
        </p:txBody>
      </p:sp>
      <p:pic>
        <p:nvPicPr>
          <p:cNvPr id="3" name="Picture 2" descr="QR Code linking to a download of the slides">
            <a:extLst>
              <a:ext uri="{FF2B5EF4-FFF2-40B4-BE49-F238E27FC236}">
                <a16:creationId xmlns:a16="http://schemas.microsoft.com/office/drawing/2014/main" id="{098128DF-3519-3290-C70F-35BB8FFD89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t="5633" r="3237" b="5594"/>
          <a:stretch>
            <a:fillRect/>
          </a:stretch>
        </p:blipFill>
        <p:spPr>
          <a:xfrm>
            <a:off x="8982429" y="3073018"/>
            <a:ext cx="2471894" cy="23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E7BB92-CC0E-C6D6-7C02-7045FE219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878227"/>
            <a:ext cx="9852454" cy="2557849"/>
          </a:xfrm>
        </p:spPr>
        <p:txBody>
          <a:bodyPr>
            <a:noAutofit/>
          </a:bodyPr>
          <a:lstStyle/>
          <a:p>
            <a:r>
              <a:rPr lang="en-US"/>
              <a:t>Beyond Disclosures: Proactive Professional Licensure Compliance in Higher Education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DB36B52-D2AB-8E14-7DAD-4F36F4AAF0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March 4, 2026</a:t>
            </a:r>
          </a:p>
        </p:txBody>
      </p:sp>
    </p:spTree>
    <p:extLst>
      <p:ext uri="{BB962C8B-B14F-4D97-AF65-F5344CB8AC3E}">
        <p14:creationId xmlns:p14="http://schemas.microsoft.com/office/powerpoint/2010/main" val="307401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1A8F58-E852-A76F-EC0B-D87BEA3A9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477234"/>
            <a:ext cx="11296971" cy="1093255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prstClr val="white"/>
                </a:solidFill>
              </a:rPr>
              <a:t>Hosted in partnership with:</a:t>
            </a:r>
            <a:endParaRPr lang="en-US" sz="6000"/>
          </a:p>
        </p:txBody>
      </p:sp>
      <p:pic>
        <p:nvPicPr>
          <p:cNvPr id="11" name="Picture 10" descr="Higher Education Licensure Pros logo">
            <a:extLst>
              <a:ext uri="{FF2B5EF4-FFF2-40B4-BE49-F238E27FC236}">
                <a16:creationId xmlns:a16="http://schemas.microsoft.com/office/drawing/2014/main" id="{FE39F6E4-5CDF-C304-8EC4-82F9D6A45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3511" y="1670002"/>
            <a:ext cx="8284979" cy="4529122"/>
          </a:xfrm>
          <a:prstGeom prst="rect">
            <a:avLst/>
          </a:prstGeom>
        </p:spPr>
      </p:pic>
      <p:sp>
        <p:nvSpPr>
          <p:cNvPr id="13" name="AutoShape 8">
            <a:extLst>
              <a:ext uri="{FF2B5EF4-FFF2-40B4-BE49-F238E27FC236}">
                <a16:creationId xmlns:a16="http://schemas.microsoft.com/office/drawing/2014/main" id="{AE40C177-E521-AEFF-B5D4-FB9582581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406890" y="4226264"/>
            <a:ext cx="4572000" cy="0"/>
          </a:xfrm>
          <a:prstGeom prst="line">
            <a:avLst/>
          </a:prstGeom>
          <a:solidFill>
            <a:schemeClr val="accent2"/>
          </a:solidFill>
          <a:ln w="28575" cap="rnd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81FB23-F41F-5314-688A-4988C982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01450" y="540729"/>
            <a:ext cx="182880" cy="786974"/>
            <a:chOff x="17161731" y="769620"/>
            <a:chExt cx="182880" cy="786974"/>
          </a:xfrm>
          <a:solidFill>
            <a:schemeClr val="accent2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F11389-FD4F-23B5-D66B-786E7DCF4447}"/>
                </a:ext>
              </a:extLst>
            </p:cNvPr>
            <p:cNvSpPr/>
            <p:nvPr/>
          </p:nvSpPr>
          <p:spPr>
            <a:xfrm>
              <a:off x="17161731" y="769620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248FF67-7906-A88B-9632-74A15F68189A}"/>
                </a:ext>
              </a:extLst>
            </p:cNvPr>
            <p:cNvSpPr/>
            <p:nvPr/>
          </p:nvSpPr>
          <p:spPr>
            <a:xfrm>
              <a:off x="17161731" y="1069142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B51B6B0-2A40-13AD-6FC3-23E9621663AB}"/>
                </a:ext>
              </a:extLst>
            </p:cNvPr>
            <p:cNvSpPr/>
            <p:nvPr/>
          </p:nvSpPr>
          <p:spPr>
            <a:xfrm>
              <a:off x="17161731" y="1373714"/>
              <a:ext cx="182880" cy="18288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953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01BA97-E660-6F09-074E-DF012BF96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Today’s Moderator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1EB71C-E299-6635-AACD-66EBB4076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220" y="1794131"/>
            <a:ext cx="499875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/>
              <a:t>Cheryl Dowd</a:t>
            </a:r>
          </a:p>
          <a:p>
            <a:r>
              <a:rPr lang="en-US"/>
              <a:t>Senior Director, State Authorization Network &amp; WCET Policy Innovations</a:t>
            </a:r>
          </a:p>
          <a:p>
            <a:r>
              <a:rPr lang="en-US">
                <a:hlinkClick r:id="rId2"/>
              </a:rPr>
              <a:t>cdowd@wiche.edu</a:t>
            </a:r>
            <a:r>
              <a:rPr lang="en-US"/>
              <a:t> </a:t>
            </a:r>
            <a:endParaRPr lang="en-US">
              <a:ea typeface="Open Sans"/>
              <a:cs typeface="Open Sans"/>
            </a:endParaRPr>
          </a:p>
          <a:p>
            <a:r>
              <a:rPr lang="en-US">
                <a:ea typeface="Open Sans"/>
                <a:cs typeface="Open Sans"/>
                <a:hlinkClick r:id="rId3"/>
              </a:rPr>
              <a:t>https://wcetSAN.wiche.edu</a:t>
            </a:r>
            <a:r>
              <a:rPr lang="en-US">
                <a:ea typeface="Open Sans"/>
                <a:cs typeface="Open Sans"/>
              </a:rPr>
              <a:t>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CC27504-4178-E713-EB84-C1A4D1A1B39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1" descr="Photo of Cheryl Dowd">
            <a:extLst>
              <a:ext uri="{FF2B5EF4-FFF2-40B4-BE49-F238E27FC236}">
                <a16:creationId xmlns:a16="http://schemas.microsoft.com/office/drawing/2014/main" id="{B0F0071C-C628-B772-0B76-1DD36D168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" b="17027"/>
          <a:stretch>
            <a:fillRect/>
          </a:stretch>
        </p:blipFill>
        <p:spPr>
          <a:xfrm>
            <a:off x="7339217" y="1709907"/>
            <a:ext cx="3657600" cy="36576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04477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D38577-4C4D-62C2-C62E-23250227EB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Speakers</a:t>
            </a:r>
          </a:p>
        </p:txBody>
      </p:sp>
      <p:pic>
        <p:nvPicPr>
          <p:cNvPr id="17" name="Picture 11" descr="Photo of Kris Maul">
            <a:extLst>
              <a:ext uri="{FF2B5EF4-FFF2-40B4-BE49-F238E27FC236}">
                <a16:creationId xmlns:a16="http://schemas.microsoft.com/office/drawing/2014/main" id="{9533EA29-004A-3932-10B3-086B3E2D9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" t="-1" b="37680"/>
          <a:stretch>
            <a:fillRect/>
          </a:stretch>
        </p:blipFill>
        <p:spPr>
          <a:xfrm>
            <a:off x="933232" y="1524171"/>
            <a:ext cx="2927428" cy="2927428"/>
          </a:xfrm>
          <a:prstGeom prst="flowChartConnector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663D7F6C-343E-3101-C250-688CB190E9AA}"/>
              </a:ext>
            </a:extLst>
          </p:cNvPr>
          <p:cNvSpPr txBox="1"/>
          <p:nvPr/>
        </p:nvSpPr>
        <p:spPr>
          <a:xfrm>
            <a:off x="932405" y="4769528"/>
            <a:ext cx="292908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  <a:spcBef>
                <a:spcPct val="0"/>
              </a:spcBef>
            </a:pPr>
            <a:r>
              <a:rPr lang="en-US" sz="2000" b="1" spc="93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KRIS MAUL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9DAEE50D-DE53-82BF-3C49-CFD423A8DAD4}"/>
              </a:ext>
            </a:extLst>
          </p:cNvPr>
          <p:cNvSpPr txBox="1"/>
          <p:nvPr/>
        </p:nvSpPr>
        <p:spPr>
          <a:xfrm>
            <a:off x="853578" y="5242137"/>
            <a:ext cx="3007910" cy="1008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600"/>
              <a:t>Co-founder and Principal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600"/>
              <a:t>Higher Education Licensure Pros (HELP) LLC</a:t>
            </a:r>
            <a:endParaRPr lang="en-US" sz="1600" spc="70">
              <a:solidFill>
                <a:srgbClr val="000000"/>
              </a:solidFill>
              <a:ea typeface="Oswald"/>
              <a:cs typeface="Oswald"/>
              <a:sym typeface="Oswald"/>
            </a:endParaRP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spc="70">
                <a:solidFill>
                  <a:srgbClr val="000000"/>
                </a:solidFill>
                <a:ea typeface="Oswald"/>
                <a:cs typeface="Oswald"/>
                <a:sym typeface="Oswald"/>
                <a:hlinkClick r:id="rId4"/>
              </a:rPr>
              <a:t>kris@higheredlicensurepros.com</a:t>
            </a:r>
            <a:r>
              <a:rPr lang="en-US" sz="1400" spc="70">
                <a:solidFill>
                  <a:srgbClr val="000000"/>
                </a:solidFill>
                <a:ea typeface="Oswald"/>
                <a:cs typeface="Oswald"/>
                <a:sym typeface="Oswald"/>
              </a:rPr>
              <a:t> </a:t>
            </a:r>
            <a:endParaRPr lang="en-US" sz="1400" spc="70">
              <a:solidFill>
                <a:srgbClr val="000000"/>
              </a:solidFill>
              <a:highlight>
                <a:srgbClr val="FFFF00"/>
              </a:highlight>
              <a:ea typeface="Oswald"/>
              <a:cs typeface="Oswald"/>
            </a:endParaRPr>
          </a:p>
        </p:txBody>
      </p:sp>
      <p:pic>
        <p:nvPicPr>
          <p:cNvPr id="16" name="Picture 11" descr="Photo of Tammy T. Moore">
            <a:extLst>
              <a:ext uri="{FF2B5EF4-FFF2-40B4-BE49-F238E27FC236}">
                <a16:creationId xmlns:a16="http://schemas.microsoft.com/office/drawing/2014/main" id="{10DC0D64-D72F-10FF-0FF6-252B313000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" b="4009"/>
          <a:stretch/>
        </p:blipFill>
        <p:spPr>
          <a:xfrm>
            <a:off x="4632286" y="1524171"/>
            <a:ext cx="2927428" cy="2927428"/>
          </a:xfrm>
          <a:prstGeom prst="flowChartConnector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660EA817-D707-802C-51D8-41A18826F4E0}"/>
              </a:ext>
            </a:extLst>
          </p:cNvPr>
          <p:cNvSpPr txBox="1"/>
          <p:nvPr/>
        </p:nvSpPr>
        <p:spPr>
          <a:xfrm>
            <a:off x="4631459" y="4769528"/>
            <a:ext cx="292908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  <a:spcBef>
                <a:spcPct val="0"/>
              </a:spcBef>
            </a:pPr>
            <a:r>
              <a:rPr lang="en-US" sz="2000" b="1" cap="all" spc="93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Tammy T. Moore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CB20915E-4298-FCB6-7530-A5B5703BCBA1}"/>
              </a:ext>
            </a:extLst>
          </p:cNvPr>
          <p:cNvSpPr txBox="1"/>
          <p:nvPr/>
        </p:nvSpPr>
        <p:spPr>
          <a:xfrm>
            <a:off x="4446108" y="5242137"/>
            <a:ext cx="3505731" cy="1271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600"/>
              <a:t>Manager, Federal, State and Licensure Compliance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600"/>
              <a:t>Southern Illinois University Edwardsville</a:t>
            </a:r>
            <a:endParaRPr lang="en-US" sz="1600" spc="70">
              <a:solidFill>
                <a:srgbClr val="000000"/>
              </a:solidFill>
              <a:ea typeface="Oswald"/>
              <a:cs typeface="Oswald"/>
              <a:sym typeface="Oswald"/>
            </a:endParaRP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u="sng" spc="70">
                <a:solidFill>
                  <a:srgbClr val="000000"/>
                </a:solidFill>
                <a:highlight>
                  <a:srgbClr val="FFFFFF"/>
                </a:highlight>
                <a:ea typeface="+mn-lt"/>
                <a:cs typeface="+mn-lt"/>
                <a:sym typeface="Oswald"/>
                <a:hlinkClick r:id="rId6"/>
              </a:rPr>
              <a:t>linkedin.com/in/tmoore27</a:t>
            </a:r>
            <a:endParaRPr lang="en-US" sz="1400" spc="70">
              <a:solidFill>
                <a:srgbClr val="000000"/>
              </a:solidFill>
              <a:highlight>
                <a:srgbClr val="FFFF00"/>
              </a:highlight>
              <a:ea typeface="Oswald"/>
              <a:cs typeface="Oswald"/>
            </a:endParaRPr>
          </a:p>
        </p:txBody>
      </p:sp>
      <p:pic>
        <p:nvPicPr>
          <p:cNvPr id="15" name="Picture 11" descr="Photo of Cynthia Pascal">
            <a:extLst>
              <a:ext uri="{FF2B5EF4-FFF2-40B4-BE49-F238E27FC236}">
                <a16:creationId xmlns:a16="http://schemas.microsoft.com/office/drawing/2014/main" id="{D6EC50CE-1E7E-7C25-AD1A-ADE4959A64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6" t="305" r="17356" b="11859"/>
          <a:stretch>
            <a:fillRect/>
          </a:stretch>
        </p:blipFill>
        <p:spPr>
          <a:xfrm>
            <a:off x="8396608" y="1524171"/>
            <a:ext cx="2927428" cy="2927428"/>
          </a:xfrm>
          <a:prstGeom prst="flowChartConnector">
            <a:avLst/>
          </a:prstGeom>
        </p:spPr>
      </p:pic>
      <p:sp>
        <p:nvSpPr>
          <p:cNvPr id="13" name="TextBox 16">
            <a:extLst>
              <a:ext uri="{FF2B5EF4-FFF2-40B4-BE49-F238E27FC236}">
                <a16:creationId xmlns:a16="http://schemas.microsoft.com/office/drawing/2014/main" id="{9C400095-18D2-B318-B729-EEDC35B18FDB}"/>
              </a:ext>
            </a:extLst>
          </p:cNvPr>
          <p:cNvSpPr txBox="1"/>
          <p:nvPr/>
        </p:nvSpPr>
        <p:spPr>
          <a:xfrm>
            <a:off x="8395781" y="4769528"/>
            <a:ext cx="292908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  <a:spcBef>
                <a:spcPct val="0"/>
              </a:spcBef>
            </a:pPr>
            <a:r>
              <a:rPr lang="en-US" sz="2000" b="1" cap="all" spc="93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Cynthia pascal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F004D0B9-50BD-78F6-F2CE-B44F57B7D4F9}"/>
              </a:ext>
            </a:extLst>
          </p:cNvPr>
          <p:cNvSpPr txBox="1"/>
          <p:nvPr/>
        </p:nvSpPr>
        <p:spPr>
          <a:xfrm>
            <a:off x="8395781" y="5242137"/>
            <a:ext cx="2929083" cy="127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600"/>
              <a:t>Associate Vice President of eLearning 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600"/>
              <a:t>Northern Virginia Community College | NOVA Online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u="sng">
                <a:hlinkClick r:id="rId8" tooltip="mailto:cpascal@nvcc.edu"/>
              </a:rPr>
              <a:t>cpascal@nvcc.edu</a:t>
            </a:r>
            <a:endParaRPr lang="en-US" sz="1200" spc="70">
              <a:solidFill>
                <a:srgbClr val="000000"/>
              </a:solidFill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281315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D6F0-0CCB-4C10-8A3A-7BC25F5549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Oswald"/>
              </a:rPr>
              <a:t>Orienting Ourselves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60D413-5CBF-5657-C628-1E5ED418ED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latin typeface="Oswald"/>
              </a:rPr>
              <a:t>Overview of Requirements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916825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34B3C-EF39-F4CA-FE5E-256F71D9B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E5DD15-6521-1783-9381-2FB685C96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Oswald"/>
              </a:rPr>
              <a:t>Understand. Certify. Communicate.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614CEA-C165-82E2-C2DD-1928A57546B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Title IV Regulations</a:t>
            </a: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(</a:t>
            </a:r>
            <a:r>
              <a:rPr lang="en-US">
                <a:solidFill>
                  <a:schemeClr val="accent3"/>
                </a:solidFill>
                <a:latin typeface="Open Sans"/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34 CFR § 668.43</a:t>
            </a:r>
            <a:r>
              <a:rPr lang="en-US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 and </a:t>
            </a:r>
            <a:r>
              <a:rPr lang="en-US">
                <a:solidFill>
                  <a:schemeClr val="accent3"/>
                </a:solidFill>
                <a:latin typeface="Open Sans"/>
                <a:ea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34 CFR § 668.14</a:t>
            </a:r>
            <a:r>
              <a:rPr lang="en-US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)</a:t>
            </a: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</a:p>
          <a:p>
            <a:pPr marL="457200" indent="-457200"/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Enrollment limitations</a:t>
            </a:r>
          </a:p>
          <a:p>
            <a:pPr marL="457200" indent="-457200"/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Student location</a:t>
            </a:r>
          </a:p>
          <a:p>
            <a:pPr marL="0" indent="0">
              <a:buNone/>
            </a:pPr>
            <a:endParaRPr lang="en-US" b="1">
              <a:solidFill>
                <a:srgbClr val="1A237E"/>
              </a:solidFill>
              <a:highlight>
                <a:srgbClr val="FFFFFF"/>
              </a:highlight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b="1">
                <a:solidFill>
                  <a:schemeClr val="accent3"/>
                </a:solidFill>
                <a:highlight>
                  <a:srgbClr val="FFFFFF"/>
                </a:highlight>
                <a:ea typeface="Open Sans"/>
                <a:cs typeface="Open Sans"/>
              </a:rPr>
              <a:t>Pell-Eligible Prison Programs</a:t>
            </a:r>
            <a:r>
              <a:rPr lang="en-US">
                <a:solidFill>
                  <a:schemeClr val="accent3"/>
                </a:solidFill>
                <a:highlight>
                  <a:srgbClr val="FFFFFF"/>
                </a:highlight>
                <a:ea typeface="Open Sans"/>
                <a:cs typeface="Open Sans"/>
              </a:rPr>
              <a:t> </a:t>
            </a:r>
            <a:r>
              <a:rPr lang="en-US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(</a:t>
            </a:r>
            <a:r>
              <a:rPr lang="en-US">
                <a:solidFill>
                  <a:schemeClr val="accent3"/>
                </a:solidFill>
                <a:latin typeface="Open Sans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34 CFR § 668.236</a:t>
            </a:r>
            <a:r>
              <a:rPr lang="en-US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)</a:t>
            </a:r>
          </a:p>
          <a:p>
            <a:pPr marL="457200" indent="-457200">
              <a:spcBef>
                <a:spcPts val="1200"/>
              </a:spcBef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Must disclose criminal history limitations</a:t>
            </a:r>
          </a:p>
          <a:p>
            <a:pPr marL="457200" indent="-457200">
              <a:spcBef>
                <a:spcPts val="1200"/>
              </a:spcBef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Student location</a:t>
            </a:r>
          </a:p>
          <a:p>
            <a:pPr marL="457200" indent="-457200">
              <a:spcBef>
                <a:spcPts val="1200"/>
              </a:spcBef>
            </a:pPr>
            <a:endParaRPr lang="en-US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r>
              <a:rPr lang="en-US" b="1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Veterans Affairs Rule</a:t>
            </a:r>
            <a:r>
              <a:rPr lang="en-US">
                <a:solidFill>
                  <a:srgbClr val="1A237E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 </a:t>
            </a:r>
            <a:r>
              <a:rPr lang="en-US">
                <a:solidFill>
                  <a:schemeClr val="accent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(</a:t>
            </a:r>
            <a:r>
              <a:rPr lang="en-US">
                <a:solidFill>
                  <a:schemeClr val="accent3"/>
                </a:solidFill>
                <a:latin typeface="Open Sans"/>
                <a:ea typeface="Open Sans"/>
                <a:cs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38 CFR §  21</a:t>
            </a:r>
            <a:r>
              <a:rPr lang="en-US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)</a:t>
            </a:r>
          </a:p>
          <a:p>
            <a:pPr marL="457200" indent="-457200"/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Where State Approving Agency (SAA)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17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CET 2026 Update">
      <a:dk1>
        <a:sysClr val="windowText" lastClr="000000"/>
      </a:dk1>
      <a:lt1>
        <a:sysClr val="window" lastClr="FFFFFF"/>
      </a:lt1>
      <a:dk2>
        <a:srgbClr val="0F3A5E"/>
      </a:dk2>
      <a:lt2>
        <a:srgbClr val="AAB5BD"/>
      </a:lt2>
      <a:accent1>
        <a:srgbClr val="009878"/>
      </a:accent1>
      <a:accent2>
        <a:srgbClr val="D9D923"/>
      </a:accent2>
      <a:accent3>
        <a:srgbClr val="492A73"/>
      </a:accent3>
      <a:accent4>
        <a:srgbClr val="A393B8"/>
      </a:accent4>
      <a:accent5>
        <a:srgbClr val="7ECBBA"/>
      </a:accent5>
      <a:accent6>
        <a:srgbClr val="D4D9DD"/>
      </a:accent6>
      <a:hlink>
        <a:srgbClr val="0070C0"/>
      </a:hlink>
      <a:folHlink>
        <a:srgbClr val="AAB5BD"/>
      </a:folHlink>
    </a:clrScheme>
    <a:fontScheme name="WCET 2026 Rebrand">
      <a:majorFont>
        <a:latin typeface="Oswa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WCET 2026 Update">
      <a:dk1>
        <a:sysClr val="windowText" lastClr="000000"/>
      </a:dk1>
      <a:lt1>
        <a:sysClr val="window" lastClr="FFFFFF"/>
      </a:lt1>
      <a:dk2>
        <a:srgbClr val="0F3A5E"/>
      </a:dk2>
      <a:lt2>
        <a:srgbClr val="AAB5BD"/>
      </a:lt2>
      <a:accent1>
        <a:srgbClr val="009878"/>
      </a:accent1>
      <a:accent2>
        <a:srgbClr val="D9D923"/>
      </a:accent2>
      <a:accent3>
        <a:srgbClr val="492A73"/>
      </a:accent3>
      <a:accent4>
        <a:srgbClr val="A393B8"/>
      </a:accent4>
      <a:accent5>
        <a:srgbClr val="7ECBBA"/>
      </a:accent5>
      <a:accent6>
        <a:srgbClr val="D4D9DD"/>
      </a:accent6>
      <a:hlink>
        <a:srgbClr val="0070C0"/>
      </a:hlink>
      <a:folHlink>
        <a:srgbClr val="AAB5BD"/>
      </a:folHlink>
    </a:clrScheme>
    <a:fontScheme name="WCET 2026 Rebrand">
      <a:majorFont>
        <a:latin typeface="Oswa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6cef4c-a639-4ed0-8e5f-7574a413a504">
      <Terms xmlns="http://schemas.microsoft.com/office/infopath/2007/PartnerControls"/>
    </lcf76f155ced4ddcb4097134ff3c332f>
    <TaxCatchAll xmlns="5ff73f21-c6dc-4aee-8e69-84370fb5bc44" xsi:nil="true"/>
    <FIleLink xmlns="336cef4c-a639-4ed0-8e5f-7574a413a5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4F5DE468B7AD47B71BED6130FA8A22" ma:contentTypeVersion="26" ma:contentTypeDescription="Create a new document." ma:contentTypeScope="" ma:versionID="b83dda80956bd9b3f02d1c013adb9ac0">
  <xsd:schema xmlns:xsd="http://www.w3.org/2001/XMLSchema" xmlns:xs="http://www.w3.org/2001/XMLSchema" xmlns:p="http://schemas.microsoft.com/office/2006/metadata/properties" xmlns:ns2="336cef4c-a639-4ed0-8e5f-7574a413a504" xmlns:ns3="5ff73f21-c6dc-4aee-8e69-84370fb5bc44" targetNamespace="http://schemas.microsoft.com/office/2006/metadata/properties" ma:root="true" ma:fieldsID="e4ba9a583e7648bac6cb2e7ee8cd145b" ns2:_="" ns3:_="">
    <xsd:import namespace="336cef4c-a639-4ed0-8e5f-7574a413a504"/>
    <xsd:import namespace="5ff73f21-c6dc-4aee-8e69-84370fb5bc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FIleLink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cef4c-a639-4ed0-8e5f-7574a413a5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b347fe8-9216-4be2-b72e-6c78a14aae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IleLink" ma:index="26" nillable="true" ma:displayName="FIleLink" ma:format="Dropdown" ma:internalName="FIleLink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73f21-c6dc-4aee-8e69-84370fb5bc4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60b985-343c-44a4-bf45-b29e271cd291}" ma:internalName="TaxCatchAll" ma:showField="CatchAllData" ma:web="5ff73f21-c6dc-4aee-8e69-84370fb5bc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142F40-9ABA-41F6-9D3E-7AEC1C3CB3A9}">
  <ds:schemaRefs>
    <ds:schemaRef ds:uri="336cef4c-a639-4ed0-8e5f-7574a413a504"/>
    <ds:schemaRef ds:uri="5ff73f21-c6dc-4aee-8e69-84370fb5bc4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040F39F-A61D-4509-A364-8831EA4601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9E79B0-0D0A-472E-95A3-55C117FFB897}">
  <ds:schemaRefs>
    <ds:schemaRef ds:uri="336cef4c-a639-4ed0-8e5f-7574a413a504"/>
    <ds:schemaRef ds:uri="5ff73f21-c6dc-4aee-8e69-84370fb5bc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846</Words>
  <Application>Microsoft Office PowerPoint</Application>
  <PresentationFormat>Widescreen</PresentationFormat>
  <Paragraphs>135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Aptos</vt:lpstr>
      <vt:lpstr>Arial</vt:lpstr>
      <vt:lpstr>Calibri</vt:lpstr>
      <vt:lpstr>Courier New</vt:lpstr>
      <vt:lpstr>Open Sans</vt:lpstr>
      <vt:lpstr>Open Sans Bold</vt:lpstr>
      <vt:lpstr>Oswald</vt:lpstr>
      <vt:lpstr>Oswald Bold</vt:lpstr>
      <vt:lpstr>Office Theme</vt:lpstr>
      <vt:lpstr>1_Office Theme</vt:lpstr>
      <vt:lpstr>2_Office Theme</vt:lpstr>
      <vt:lpstr>Welcome to Today’s WCET Webcast</vt:lpstr>
      <vt:lpstr>Welcome!</vt:lpstr>
      <vt:lpstr>Accessibility Commitment</vt:lpstr>
      <vt:lpstr>Beyond Disclosures: Proactive Professional Licensure Compliance in Higher Education</vt:lpstr>
      <vt:lpstr>Hosted in partnership with:</vt:lpstr>
      <vt:lpstr>Today’s Moderator</vt:lpstr>
      <vt:lpstr>Speakers</vt:lpstr>
      <vt:lpstr>Orienting Ourselves</vt:lpstr>
      <vt:lpstr>Understand. Certify. Communicate.</vt:lpstr>
      <vt:lpstr>Understand. Certify. Communicate.</vt:lpstr>
      <vt:lpstr>Understand. Certify. Communicate.</vt:lpstr>
      <vt:lpstr>Policies, Processes, and a Proactive Approach</vt:lpstr>
      <vt:lpstr>AUDIENCE QUESTIONS</vt:lpstr>
      <vt:lpstr>State Authorization Network Information and Resources</vt:lpstr>
      <vt:lpstr>Additional Information and Resources</vt:lpstr>
      <vt:lpstr>Stay Connected</vt:lpstr>
      <vt:lpstr>WCET 2026</vt:lpstr>
      <vt:lpstr>Thank You to Our Annual Sponsors</vt:lpstr>
      <vt:lpstr>Thank You to Our Supporting Members</vt:lpstr>
      <vt:lpstr>THANK YOU FOR ATTENDING!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Nawrocki</dc:creator>
  <cp:lastModifiedBy>Kim Nawrocki</cp:lastModifiedBy>
  <cp:revision>1</cp:revision>
  <dcterms:created xsi:type="dcterms:W3CDTF">2023-12-20T20:49:20Z</dcterms:created>
  <dcterms:modified xsi:type="dcterms:W3CDTF">2026-03-04T18:07:35Z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0x010100F44F5DE468B7AD47B71BED6130FA8A22</vt:lpwstr>
  </property>
  <property fmtid="{D5CDD505-2E9C-101B-9397-08002B2CF9AE}" pid="3" name="MediaServiceImageTags">
    <vt:lpwstr/>
  </property>
</Properties>
</file>